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79" r:id="rId3"/>
    <p:sldId id="260" r:id="rId4"/>
    <p:sldId id="258" r:id="rId5"/>
    <p:sldId id="267" r:id="rId6"/>
    <p:sldId id="261" r:id="rId7"/>
    <p:sldId id="269" r:id="rId8"/>
    <p:sldId id="270" r:id="rId9"/>
    <p:sldId id="271" r:id="rId10"/>
    <p:sldId id="268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A81"/>
    <a:srgbClr val="E00012"/>
    <a:srgbClr val="F2E6A3"/>
    <a:srgbClr val="F0F2A2"/>
    <a:srgbClr val="F2F181"/>
    <a:srgbClr val="E54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33"/>
    <p:restoredTop sz="94558"/>
  </p:normalViewPr>
  <p:slideViewPr>
    <p:cSldViewPr snapToGrid="0" showGuides="1">
      <p:cViewPr varScale="1">
        <p:scale>
          <a:sx n="116" d="100"/>
          <a:sy n="116" d="100"/>
        </p:scale>
        <p:origin x="119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0A810-3323-DF45-9AC8-FADB8F652ED9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241CE-26F0-B640-9204-F46B02E7A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74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241CE-26F0-B640-9204-F46B02E7A6E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1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241CE-26F0-B640-9204-F46B02E7A6E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93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A7F2C2-6B72-0336-A0DE-C578419BC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777F0B-7E34-1834-A77B-F17B5C79B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7D6909-8467-1DB6-2A2E-79DACA471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9766A6-DBA8-F809-E2D9-45436C7A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CE64E3-BDFF-B301-6761-22F0148D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00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D64FD5-2E56-EC2F-6AFA-AA25436B7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B07AB77-B299-B09F-16FA-2E4BC299A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CA5A46-47E4-7381-C2DC-2D1AAEA4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7E5C1-2192-99D0-3DB1-7336AD7F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C50A1D-FD92-CD4F-FF74-53AB5A91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6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F6FC4BC-D1EC-CE55-E29B-B89B8537C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7594F9-923F-63F6-2B77-C9716B2E6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C9B68F-4E79-8219-17B5-F0874FBA3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994DF6-EE9A-877E-8493-03E136C4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3291E9-AA42-7050-59C8-B5442ACF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34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CB9E59-7FC1-EE7F-583A-90F4AEF82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C55CDB-8AD6-3134-25EF-EF71839D9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0D48C6-C256-535C-69A2-88FA4D5C8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CA5705-27EC-DA6A-25BB-1A77154BF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818CD0-C046-80B0-0BE7-EDE12B9F7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18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2D955E-DD38-F9C6-9E51-642DE6D9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A38AE5-F429-AD28-E7F3-2440E3AF5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F190EA-86C1-5FE9-D6C4-86393BA43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DB7773-E11B-CBCD-500C-6CE458526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F75A57-89A4-F3F0-F89E-298C71D7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8CFC0-AAF1-D903-DA74-80D42E565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D3A79B-08E5-15B6-2478-890807701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709906-01D0-A40D-9F05-E3A173E7D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7F1542-F7D2-1C2B-F9D4-38E32860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0D3279-BD90-BB49-6D23-6C1AEA3AF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B89586-B046-D067-497A-5D5022E4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36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9B8E27-C7E2-63E6-AC48-AD84021AC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BE835F-C7BF-8542-16D6-6AD9B906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40297A-C87A-90BA-D0BF-D62660339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2F0214-B482-995C-32AD-1D936ADE8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0BDDA12-07F8-3177-A634-A2428DD5FA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0970FA-DE56-EA75-586F-71C5249BB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1BC1E1-E5C9-FA90-CFCE-EBFE54A6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1C5AF70-0E21-F719-BB10-FD53578F1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20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6F64F-4182-CAEF-BEFB-830980AA0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4C1A0DF-C58D-3F26-F545-E64FC5388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EBAFEB-628D-A99A-5D33-33945EA3F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5A3E54-73C0-B3D8-FE88-DB05B591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32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FA4DE1F-0223-2DB9-B326-159E03AB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F418B3-DC74-B6FB-B89A-AE48CDB1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F948E7-72F5-57A3-1763-3746537E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410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1D9971-303A-A81E-E872-FACD4495B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E2092F-7F12-D923-1F1D-1BAC22828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19B223-ED01-BF5C-1819-D086DE5FD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4C4F24-70E8-8465-C8B7-5E8C9AF2A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157464-B879-6929-1CB2-6877D89E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3FA0C5-E7C9-1C92-0608-FACA6220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84E85-BC21-608D-FC6B-C3ECF8D6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2452D34-6FF5-3FE4-5464-A085B85060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8A51CF-B711-AD03-421C-35292B999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45565B-70E7-CC44-748B-5FF46962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5A006D-0131-3A78-284D-5A318911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1712B8-F9D2-4918-C9E5-A25CC1FD0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8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C8CBF16-F30D-93FD-0ED8-91BE89C2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977292-DDBC-2C47-8F24-3410CDD84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7BE409-5C88-9D48-A7A4-625DA9B62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637E9-D9A0-FA4F-8BC9-5CFBE1A9B285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0CEF9-8B66-D14F-24AB-5F18408E5E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4FF57A-DAF5-1CCA-ADE0-DB381378F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B89883-6CCA-8641-9D70-05CDF49A3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09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6">
            <a:extLst>
              <a:ext uri="{FF2B5EF4-FFF2-40B4-BE49-F238E27FC236}">
                <a16:creationId xmlns:a16="http://schemas.microsoft.com/office/drawing/2014/main" id="{41AC6555-2B08-BA16-A322-EFEB58DBFE6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34390" y="1575303"/>
            <a:ext cx="1123221" cy="491409"/>
          </a:xfrm>
          <a:prstGeom prst="rect">
            <a:avLst/>
          </a:prstGeom>
        </p:spPr>
      </p:pic>
      <p:sp>
        <p:nvSpPr>
          <p:cNvPr id="7" name="タイトル 1">
            <a:extLst>
              <a:ext uri="{FF2B5EF4-FFF2-40B4-BE49-F238E27FC236}">
                <a16:creationId xmlns:a16="http://schemas.microsoft.com/office/drawing/2014/main" id="{4E3F7485-3300-2C05-577D-F5216405D8AB}"/>
              </a:ext>
            </a:extLst>
          </p:cNvPr>
          <p:cNvSpPr txBox="1">
            <a:spLocks/>
          </p:cNvSpPr>
          <p:nvPr/>
        </p:nvSpPr>
        <p:spPr>
          <a:xfrm>
            <a:off x="3952527" y="2252509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オリジナルタオルの作り方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28F5E8DD-E906-F211-F3E7-C849A9EF9421}"/>
              </a:ext>
            </a:extLst>
          </p:cNvPr>
          <p:cNvSpPr txBox="1">
            <a:spLocks/>
          </p:cNvSpPr>
          <p:nvPr/>
        </p:nvSpPr>
        <p:spPr>
          <a:xfrm>
            <a:off x="2670148" y="2846069"/>
            <a:ext cx="6851705" cy="1616011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ja-JP" altLang="en-US" sz="4000" b="1">
                <a:latin typeface="Yu Gothic" panose="020B0400000000000000" pitchFamily="34" charset="-128"/>
                <a:ea typeface="Yu Gothic" panose="020B0400000000000000" pitchFamily="34" charset="-128"/>
              </a:rPr>
              <a:t>目的と製法を検討するための</a:t>
            </a:r>
            <a:endParaRPr lang="en-US" altLang="ja-JP" sz="40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30000"/>
              </a:lnSpc>
            </a:pPr>
            <a:r>
              <a:rPr lang="ja-JP" altLang="en-US" sz="4000" b="1">
                <a:latin typeface="Yu Gothic" panose="020B0400000000000000" pitchFamily="34" charset="-128"/>
                <a:ea typeface="Yu Gothic" panose="020B0400000000000000" pitchFamily="34" charset="-128"/>
              </a:rPr>
              <a:t>ワークシート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91B721D6-86D8-4520-4743-1920C1FDD11C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12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DA39A-1F3C-AF9B-ABD9-37A0B959B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A6B3BAF5-2C21-9550-0AA2-F66CEDA273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0604" y="1544612"/>
            <a:ext cx="2630649" cy="2630649"/>
          </a:xfrm>
          <a:prstGeom prst="rect">
            <a:avLst/>
          </a:prstGeom>
        </p:spPr>
      </p:pic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B85C4D5-7B55-F875-6449-08442F8E2178}"/>
              </a:ext>
            </a:extLst>
          </p:cNvPr>
          <p:cNvSpPr/>
          <p:nvPr/>
        </p:nvSpPr>
        <p:spPr>
          <a:xfrm>
            <a:off x="0" y="4960664"/>
            <a:ext cx="12191999" cy="18973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コンテンツ プレースホルダー 6">
            <a:extLst>
              <a:ext uri="{FF2B5EF4-FFF2-40B4-BE49-F238E27FC236}">
                <a16:creationId xmlns:a16="http://schemas.microsoft.com/office/drawing/2014/main" id="{1FC9E4EF-D1FC-E281-D389-31183BC106A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93695" y="758986"/>
            <a:ext cx="1758838" cy="769491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334ED586-B642-BCA6-E096-9DB2C0F71AF4}"/>
              </a:ext>
            </a:extLst>
          </p:cNvPr>
          <p:cNvSpPr txBox="1">
            <a:spLocks/>
          </p:cNvSpPr>
          <p:nvPr/>
        </p:nvSpPr>
        <p:spPr>
          <a:xfrm>
            <a:off x="1093695" y="2807346"/>
            <a:ext cx="4799860" cy="1478794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ja-JP" altLang="en-US" sz="2400" b="1">
                <a:latin typeface="Yu Gothic" panose="020B0400000000000000" pitchFamily="34" charset="-128"/>
                <a:ea typeface="Yu Gothic" panose="020B0400000000000000" pitchFamily="34" charset="-128"/>
              </a:rPr>
              <a:t>製品に関すること</a:t>
            </a:r>
            <a:endParaRPr lang="en-US" altLang="ja-JP" sz="24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400" b="1">
                <a:latin typeface="Yu Gothic" panose="020B0400000000000000" pitchFamily="34" charset="-128"/>
                <a:ea typeface="Yu Gothic" panose="020B0400000000000000" pitchFamily="34" charset="-128"/>
              </a:rPr>
              <a:t>お見積り・サンプルのご依頼など</a:t>
            </a:r>
            <a:endParaRPr lang="en-US" altLang="ja-JP" sz="24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400" b="1">
                <a:latin typeface="Yu Gothic" panose="020B0400000000000000" pitchFamily="34" charset="-128"/>
                <a:ea typeface="Yu Gothic" panose="020B0400000000000000" pitchFamily="34" charset="-128"/>
              </a:rPr>
              <a:t>お気軽にお問合せ下さい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98A0EFA0-CC97-6837-8253-3A210A004052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0FC60454-A627-4ACE-0EDF-9B4F5BF05AB4}"/>
              </a:ext>
            </a:extLst>
          </p:cNvPr>
          <p:cNvSpPr txBox="1">
            <a:spLocks/>
          </p:cNvSpPr>
          <p:nvPr/>
        </p:nvSpPr>
        <p:spPr>
          <a:xfrm>
            <a:off x="8403216" y="4099093"/>
            <a:ext cx="2645424" cy="318924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" altLang="ja-JP" sz="16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https://</a:t>
            </a:r>
            <a:r>
              <a:rPr lang="en" altLang="ja-JP" sz="1600" b="1" dirty="0" err="1">
                <a:latin typeface="Yu Gothic" panose="020B0400000000000000" pitchFamily="34" charset="-128"/>
                <a:ea typeface="Yu Gothic" panose="020B0400000000000000" pitchFamily="34" charset="-128"/>
              </a:rPr>
              <a:t>niida.jp</a:t>
            </a:r>
            <a:r>
              <a:rPr lang="en" altLang="ja-JP" sz="16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/catalog/</a:t>
            </a:r>
            <a:endParaRPr lang="ja-JP" altLang="en-US" sz="16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DD696D9D-CA75-C8F3-12EC-BB7E42A1CC26}"/>
              </a:ext>
            </a:extLst>
          </p:cNvPr>
          <p:cNvSpPr txBox="1">
            <a:spLocks/>
          </p:cNvSpPr>
          <p:nvPr/>
        </p:nvSpPr>
        <p:spPr>
          <a:xfrm>
            <a:off x="1093695" y="1846409"/>
            <a:ext cx="3876531" cy="667161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ja-JP" altLang="en-US" sz="3200" b="1">
                <a:latin typeface="Yu Gothic" panose="020B0400000000000000" pitchFamily="34" charset="-128"/>
                <a:ea typeface="Yu Gothic" panose="020B0400000000000000" pitchFamily="34" charset="-128"/>
              </a:rPr>
              <a:t>新居田物産株式会社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8F78F0F-33A0-63BB-D6AF-1C40E6EE521B}"/>
              </a:ext>
            </a:extLst>
          </p:cNvPr>
          <p:cNvSpPr txBox="1">
            <a:spLocks/>
          </p:cNvSpPr>
          <p:nvPr/>
        </p:nvSpPr>
        <p:spPr>
          <a:xfrm>
            <a:off x="1105386" y="1552633"/>
            <a:ext cx="3671346" cy="369900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今治産オリジナルタオルファクトリー</a:t>
            </a:r>
            <a:endParaRPr lang="en-US" altLang="ja-JP" sz="16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E3EDA15-2FE9-6CF3-F89D-4D08FFEC077D}"/>
              </a:ext>
            </a:extLst>
          </p:cNvPr>
          <p:cNvGrpSpPr/>
          <p:nvPr/>
        </p:nvGrpSpPr>
        <p:grpSpPr>
          <a:xfrm>
            <a:off x="3828179" y="5482714"/>
            <a:ext cx="7807783" cy="908811"/>
            <a:chOff x="1228166" y="5408142"/>
            <a:chExt cx="7807783" cy="908811"/>
          </a:xfrm>
        </p:grpSpPr>
        <p:sp>
          <p:nvSpPr>
            <p:cNvPr id="14" name="タイトル 1">
              <a:extLst>
                <a:ext uri="{FF2B5EF4-FFF2-40B4-BE49-F238E27FC236}">
                  <a16:creationId xmlns:a16="http://schemas.microsoft.com/office/drawing/2014/main" id="{9394FDBB-267B-6B4F-9314-B23F794633BC}"/>
                </a:ext>
              </a:extLst>
            </p:cNvPr>
            <p:cNvSpPr txBox="1">
              <a:spLocks/>
            </p:cNvSpPr>
            <p:nvPr/>
          </p:nvSpPr>
          <p:spPr>
            <a:xfrm>
              <a:off x="1228166" y="5408142"/>
              <a:ext cx="798765" cy="295585"/>
            </a:xfrm>
            <a:prstGeom prst="rect">
              <a:avLst/>
            </a:prstGeom>
            <a:solidFill>
              <a:srgbClr val="162A81"/>
            </a:solidFill>
          </p:spPr>
          <p:txBody>
            <a:bodyPr vert="horz" wrap="squar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今治本社</a:t>
              </a:r>
              <a:endParaRPr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タイトル 1">
              <a:extLst>
                <a:ext uri="{FF2B5EF4-FFF2-40B4-BE49-F238E27FC236}">
                  <a16:creationId xmlns:a16="http://schemas.microsoft.com/office/drawing/2014/main" id="{5D438A2F-9C81-1AE5-07D7-930C0DD3C3C2}"/>
                </a:ext>
              </a:extLst>
            </p:cNvPr>
            <p:cNvSpPr txBox="1">
              <a:spLocks/>
            </p:cNvSpPr>
            <p:nvPr/>
          </p:nvSpPr>
          <p:spPr>
            <a:xfrm>
              <a:off x="1228166" y="5781303"/>
              <a:ext cx="1872777" cy="535650"/>
            </a:xfrm>
            <a:prstGeom prst="rect">
              <a:avLst/>
            </a:prstGeom>
            <a:noFill/>
          </p:spPr>
          <p:txBody>
            <a:bodyPr vert="horz" wrap="non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TEL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0898-53-2149</a:t>
              </a:r>
              <a:b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</a:b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E-mail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niida@niida.jp</a:t>
              </a:r>
              <a:endPara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6" name="タイトル 1">
              <a:extLst>
                <a:ext uri="{FF2B5EF4-FFF2-40B4-BE49-F238E27FC236}">
                  <a16:creationId xmlns:a16="http://schemas.microsoft.com/office/drawing/2014/main" id="{66C21CE4-A87A-056A-3346-83D2F1DB9513}"/>
                </a:ext>
              </a:extLst>
            </p:cNvPr>
            <p:cNvSpPr txBox="1">
              <a:spLocks/>
            </p:cNvSpPr>
            <p:nvPr/>
          </p:nvSpPr>
          <p:spPr>
            <a:xfrm>
              <a:off x="3895907" y="5408142"/>
              <a:ext cx="952653" cy="295585"/>
            </a:xfrm>
            <a:prstGeom prst="rect">
              <a:avLst/>
            </a:prstGeom>
            <a:solidFill>
              <a:srgbClr val="162A81"/>
            </a:solidFill>
          </p:spPr>
          <p:txBody>
            <a:bodyPr vert="horz" wrap="non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東京営業所</a:t>
              </a:r>
              <a:endParaRPr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7" name="タイトル 1">
              <a:extLst>
                <a:ext uri="{FF2B5EF4-FFF2-40B4-BE49-F238E27FC236}">
                  <a16:creationId xmlns:a16="http://schemas.microsoft.com/office/drawing/2014/main" id="{8C2DD077-C874-3160-1908-ED5942A17BAF}"/>
                </a:ext>
              </a:extLst>
            </p:cNvPr>
            <p:cNvSpPr txBox="1">
              <a:spLocks/>
            </p:cNvSpPr>
            <p:nvPr/>
          </p:nvSpPr>
          <p:spPr>
            <a:xfrm>
              <a:off x="3895907" y="5781303"/>
              <a:ext cx="1960943" cy="535650"/>
            </a:xfrm>
            <a:prstGeom prst="rect">
              <a:avLst/>
            </a:prstGeom>
            <a:noFill/>
          </p:spPr>
          <p:txBody>
            <a:bodyPr vert="horz" wrap="non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TEL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03-6458-5162</a:t>
              </a:r>
            </a:p>
            <a:p>
              <a:pPr>
                <a:lnSpc>
                  <a:spcPct val="130000"/>
                </a:lnSpc>
              </a:pP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E-mail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 </a:t>
              </a:r>
              <a:r>
                <a:rPr lang="en" altLang="ja-JP" sz="1200" b="1" dirty="0" err="1">
                  <a:latin typeface="Yu Gothic" panose="020B0400000000000000" pitchFamily="34" charset="-128"/>
                  <a:ea typeface="Yu Gothic" panose="020B0400000000000000" pitchFamily="34" charset="-128"/>
                </a:rPr>
                <a:t>tokyo@niida.jp</a:t>
              </a:r>
              <a:endPara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8" name="タイトル 1">
              <a:extLst>
                <a:ext uri="{FF2B5EF4-FFF2-40B4-BE49-F238E27FC236}">
                  <a16:creationId xmlns:a16="http://schemas.microsoft.com/office/drawing/2014/main" id="{457FA701-90BD-50EF-71AF-D63112CAF8B9}"/>
                </a:ext>
              </a:extLst>
            </p:cNvPr>
            <p:cNvSpPr txBox="1">
              <a:spLocks/>
            </p:cNvSpPr>
            <p:nvPr/>
          </p:nvSpPr>
          <p:spPr>
            <a:xfrm>
              <a:off x="6651814" y="5408142"/>
              <a:ext cx="1106542" cy="295585"/>
            </a:xfrm>
            <a:prstGeom prst="rect">
              <a:avLst/>
            </a:prstGeom>
            <a:solidFill>
              <a:srgbClr val="162A81"/>
            </a:solidFill>
          </p:spPr>
          <p:txBody>
            <a:bodyPr vert="horz" wrap="non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名古屋営業所</a:t>
              </a:r>
              <a:endParaRPr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9" name="タイトル 1">
              <a:extLst>
                <a:ext uri="{FF2B5EF4-FFF2-40B4-BE49-F238E27FC236}">
                  <a16:creationId xmlns:a16="http://schemas.microsoft.com/office/drawing/2014/main" id="{9F6104C1-66F3-029F-5181-29026DF76109}"/>
                </a:ext>
              </a:extLst>
            </p:cNvPr>
            <p:cNvSpPr txBox="1">
              <a:spLocks/>
            </p:cNvSpPr>
            <p:nvPr/>
          </p:nvSpPr>
          <p:spPr>
            <a:xfrm>
              <a:off x="6651814" y="5781303"/>
              <a:ext cx="2384135" cy="535650"/>
            </a:xfrm>
            <a:prstGeom prst="rect">
              <a:avLst/>
            </a:prstGeom>
            <a:noFill/>
          </p:spPr>
          <p:txBody>
            <a:bodyPr vert="horz" wrap="none" lIns="90000" tIns="36000" rIns="91440" bIns="36000" rtlCol="0" anchor="ctr" anchorCtr="0"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30000"/>
                </a:lnSpc>
              </a:pP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TEL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 0586-81-6571</a:t>
              </a:r>
            </a:p>
            <a:p>
              <a:pPr>
                <a:lnSpc>
                  <a:spcPct val="130000"/>
                </a:lnSpc>
              </a:pP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E-mail</a:t>
              </a:r>
              <a:r>
                <a:rPr lang="ja-JP" altLang="en" sz="1200" b="1">
                  <a:latin typeface="Yu Gothic" panose="020B0400000000000000" pitchFamily="34" charset="-128"/>
                  <a:ea typeface="Yu Gothic" panose="020B0400000000000000" pitchFamily="34" charset="-128"/>
                </a:rPr>
                <a:t>：</a:t>
              </a:r>
              <a:r>
                <a:rPr lang="en" altLang="ja-JP" sz="1200" b="1" dirty="0">
                  <a:latin typeface="Yu Gothic" panose="020B0400000000000000" pitchFamily="34" charset="-128"/>
                  <a:ea typeface="Yu Gothic" panose="020B0400000000000000" pitchFamily="34" charset="-128"/>
                </a:rPr>
                <a:t> </a:t>
              </a:r>
              <a:r>
                <a:rPr lang="en" altLang="ja-JP" sz="1200" b="1" dirty="0" err="1">
                  <a:latin typeface="Yu Gothic" panose="020B0400000000000000" pitchFamily="34" charset="-128"/>
                  <a:ea typeface="Yu Gothic" panose="020B0400000000000000" pitchFamily="34" charset="-128"/>
                </a:rPr>
                <a:t>ozawa.s@jip-co.com</a:t>
              </a:r>
              <a:endPara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6" name="タイトル 1">
            <a:extLst>
              <a:ext uri="{FF2B5EF4-FFF2-40B4-BE49-F238E27FC236}">
                <a16:creationId xmlns:a16="http://schemas.microsoft.com/office/drawing/2014/main" id="{B168B3DB-6DFA-C4BE-D193-B5E73D24FDA6}"/>
              </a:ext>
            </a:extLst>
          </p:cNvPr>
          <p:cNvSpPr txBox="1">
            <a:spLocks/>
          </p:cNvSpPr>
          <p:nvPr/>
        </p:nvSpPr>
        <p:spPr>
          <a:xfrm>
            <a:off x="8198032" y="1301856"/>
            <a:ext cx="3055793" cy="369900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カタログダウンロードはこちら</a:t>
            </a:r>
            <a:endParaRPr lang="en-US" altLang="ja-JP" sz="16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3511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3D59E-1E60-61C6-143A-B0BC7DFAE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6C6465-ED66-AAAB-BB50-D7ACB05AEB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オリジナルタオル完成までの</a:t>
            </a:r>
            <a:r>
              <a:rPr lang="en-US" altLang="ja-JP" sz="18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7</a:t>
            </a:r>
            <a:r>
              <a:rPr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ステップ</a:t>
            </a:r>
            <a:endParaRPr kumimoji="1" lang="ja-JP" altLang="en-US" sz="18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EF5D926D-3432-928D-A9D9-27405D7FD2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FC9EDA5-3CDD-1C54-8E12-F74B82B92D09}"/>
              </a:ext>
            </a:extLst>
          </p:cNvPr>
          <p:cNvSpPr txBox="1">
            <a:spLocks/>
          </p:cNvSpPr>
          <p:nvPr/>
        </p:nvSpPr>
        <p:spPr>
          <a:xfrm>
            <a:off x="838201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E8F91ECE-448B-4E82-852D-56F763499F0B}"/>
              </a:ext>
            </a:extLst>
          </p:cNvPr>
          <p:cNvSpPr txBox="1">
            <a:spLocks/>
          </p:cNvSpPr>
          <p:nvPr/>
        </p:nvSpPr>
        <p:spPr>
          <a:xfrm>
            <a:off x="952492" y="1602106"/>
            <a:ext cx="691043" cy="1996307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目的を定める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01B1ABA-4F51-D16B-0EF2-B16793C33429}"/>
              </a:ext>
            </a:extLst>
          </p:cNvPr>
          <p:cNvSpPr>
            <a:spLocks/>
          </p:cNvSpPr>
          <p:nvPr/>
        </p:nvSpPr>
        <p:spPr>
          <a:xfrm>
            <a:off x="969927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三角形 9">
            <a:extLst>
              <a:ext uri="{FF2B5EF4-FFF2-40B4-BE49-F238E27FC236}">
                <a16:creationId xmlns:a16="http://schemas.microsoft.com/office/drawing/2014/main" id="{056821C6-D1D5-7234-0F3C-79EF45B2A657}"/>
              </a:ext>
            </a:extLst>
          </p:cNvPr>
          <p:cNvSpPr/>
          <p:nvPr/>
        </p:nvSpPr>
        <p:spPr>
          <a:xfrm rot="5400000">
            <a:off x="1699737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42D2584-E273-90C5-F971-B5E26B4A2E3B}"/>
              </a:ext>
            </a:extLst>
          </p:cNvPr>
          <p:cNvSpPr txBox="1">
            <a:spLocks/>
          </p:cNvSpPr>
          <p:nvPr/>
        </p:nvSpPr>
        <p:spPr>
          <a:xfrm>
            <a:off x="2454958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BB6913C7-7EA8-1C72-FEE2-B961F078A54D}"/>
              </a:ext>
            </a:extLst>
          </p:cNvPr>
          <p:cNvSpPr txBox="1">
            <a:spLocks/>
          </p:cNvSpPr>
          <p:nvPr/>
        </p:nvSpPr>
        <p:spPr>
          <a:xfrm>
            <a:off x="2591283" y="1602106"/>
            <a:ext cx="691043" cy="1996307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製法を決める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DDD3EF3-EC2D-915D-AE1E-F837BFF15C75}"/>
              </a:ext>
            </a:extLst>
          </p:cNvPr>
          <p:cNvSpPr>
            <a:spLocks/>
          </p:cNvSpPr>
          <p:nvPr/>
        </p:nvSpPr>
        <p:spPr>
          <a:xfrm>
            <a:off x="2586684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2" name="三角形 41">
            <a:extLst>
              <a:ext uri="{FF2B5EF4-FFF2-40B4-BE49-F238E27FC236}">
                <a16:creationId xmlns:a16="http://schemas.microsoft.com/office/drawing/2014/main" id="{E52391CF-F1A0-48A7-9A67-91832B1721DB}"/>
              </a:ext>
            </a:extLst>
          </p:cNvPr>
          <p:cNvSpPr/>
          <p:nvPr/>
        </p:nvSpPr>
        <p:spPr>
          <a:xfrm rot="5400000">
            <a:off x="3316494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593956C-3D28-6BC0-FA10-43707EBA7B38}"/>
              </a:ext>
            </a:extLst>
          </p:cNvPr>
          <p:cNvSpPr txBox="1">
            <a:spLocks/>
          </p:cNvSpPr>
          <p:nvPr/>
        </p:nvSpPr>
        <p:spPr>
          <a:xfrm>
            <a:off x="4071715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52" name="タイトル 1">
            <a:extLst>
              <a:ext uri="{FF2B5EF4-FFF2-40B4-BE49-F238E27FC236}">
                <a16:creationId xmlns:a16="http://schemas.microsoft.com/office/drawing/2014/main" id="{540DC261-7400-A8D3-4B41-DCE867E06161}"/>
              </a:ext>
            </a:extLst>
          </p:cNvPr>
          <p:cNvSpPr txBox="1">
            <a:spLocks/>
          </p:cNvSpPr>
          <p:nvPr/>
        </p:nvSpPr>
        <p:spPr>
          <a:xfrm>
            <a:off x="4208040" y="1602106"/>
            <a:ext cx="691043" cy="2637508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デザインを考える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B70F5286-A04D-A22C-D78F-E0D2F2DA6AD4}"/>
              </a:ext>
            </a:extLst>
          </p:cNvPr>
          <p:cNvSpPr>
            <a:spLocks/>
          </p:cNvSpPr>
          <p:nvPr/>
        </p:nvSpPr>
        <p:spPr>
          <a:xfrm>
            <a:off x="4203441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9" name="三角形 48">
            <a:extLst>
              <a:ext uri="{FF2B5EF4-FFF2-40B4-BE49-F238E27FC236}">
                <a16:creationId xmlns:a16="http://schemas.microsoft.com/office/drawing/2014/main" id="{382D7468-E9DE-50F7-BD28-D1D15A034826}"/>
              </a:ext>
            </a:extLst>
          </p:cNvPr>
          <p:cNvSpPr/>
          <p:nvPr/>
        </p:nvSpPr>
        <p:spPr>
          <a:xfrm rot="5400000">
            <a:off x="4933251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38832B06-1D19-0C8E-9EE4-A074C94AEF8A}"/>
              </a:ext>
            </a:extLst>
          </p:cNvPr>
          <p:cNvSpPr txBox="1">
            <a:spLocks/>
          </p:cNvSpPr>
          <p:nvPr/>
        </p:nvSpPr>
        <p:spPr>
          <a:xfrm>
            <a:off x="5688472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59" name="タイトル 1">
            <a:extLst>
              <a:ext uri="{FF2B5EF4-FFF2-40B4-BE49-F238E27FC236}">
                <a16:creationId xmlns:a16="http://schemas.microsoft.com/office/drawing/2014/main" id="{5684A4C9-AD93-34A6-A8F4-00E9268119BE}"/>
              </a:ext>
            </a:extLst>
          </p:cNvPr>
          <p:cNvSpPr txBox="1">
            <a:spLocks/>
          </p:cNvSpPr>
          <p:nvPr/>
        </p:nvSpPr>
        <p:spPr>
          <a:xfrm>
            <a:off x="5824797" y="1602106"/>
            <a:ext cx="691043" cy="2316907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価格・納期確認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957EF0E8-3EFD-2134-C31F-C047A6AA406D}"/>
              </a:ext>
            </a:extLst>
          </p:cNvPr>
          <p:cNvSpPr>
            <a:spLocks/>
          </p:cNvSpPr>
          <p:nvPr/>
        </p:nvSpPr>
        <p:spPr>
          <a:xfrm>
            <a:off x="5820198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4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6" name="三角形 55">
            <a:extLst>
              <a:ext uri="{FF2B5EF4-FFF2-40B4-BE49-F238E27FC236}">
                <a16:creationId xmlns:a16="http://schemas.microsoft.com/office/drawing/2014/main" id="{A0D0CB1F-AC4A-8905-4B56-7128B7191E7F}"/>
              </a:ext>
            </a:extLst>
          </p:cNvPr>
          <p:cNvSpPr/>
          <p:nvPr/>
        </p:nvSpPr>
        <p:spPr>
          <a:xfrm rot="5400000">
            <a:off x="6550008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48980091-43BC-5A3E-4788-A68BD7096412}"/>
              </a:ext>
            </a:extLst>
          </p:cNvPr>
          <p:cNvSpPr txBox="1">
            <a:spLocks/>
          </p:cNvSpPr>
          <p:nvPr/>
        </p:nvSpPr>
        <p:spPr>
          <a:xfrm>
            <a:off x="7305229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66" name="タイトル 1">
            <a:extLst>
              <a:ext uri="{FF2B5EF4-FFF2-40B4-BE49-F238E27FC236}">
                <a16:creationId xmlns:a16="http://schemas.microsoft.com/office/drawing/2014/main" id="{323C85E9-493F-0A19-AB42-BC94568D5C08}"/>
              </a:ext>
            </a:extLst>
          </p:cNvPr>
          <p:cNvSpPr txBox="1">
            <a:spLocks/>
          </p:cNvSpPr>
          <p:nvPr/>
        </p:nvSpPr>
        <p:spPr>
          <a:xfrm>
            <a:off x="7441554" y="1602106"/>
            <a:ext cx="691043" cy="1675706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入稿と発注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FE1EFBC-E2F9-496F-24A3-1CCBD3DA3B2E}"/>
              </a:ext>
            </a:extLst>
          </p:cNvPr>
          <p:cNvSpPr>
            <a:spLocks/>
          </p:cNvSpPr>
          <p:nvPr/>
        </p:nvSpPr>
        <p:spPr>
          <a:xfrm>
            <a:off x="7436955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5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3" name="三角形 62">
            <a:extLst>
              <a:ext uri="{FF2B5EF4-FFF2-40B4-BE49-F238E27FC236}">
                <a16:creationId xmlns:a16="http://schemas.microsoft.com/office/drawing/2014/main" id="{7DDD3250-1C3B-7118-DBAB-FBD801CD95D6}"/>
              </a:ext>
            </a:extLst>
          </p:cNvPr>
          <p:cNvSpPr/>
          <p:nvPr/>
        </p:nvSpPr>
        <p:spPr>
          <a:xfrm rot="5400000">
            <a:off x="8166765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50DD04BF-4C05-0407-8B87-27EC3790D78E}"/>
              </a:ext>
            </a:extLst>
          </p:cNvPr>
          <p:cNvSpPr txBox="1">
            <a:spLocks/>
          </p:cNvSpPr>
          <p:nvPr/>
        </p:nvSpPr>
        <p:spPr>
          <a:xfrm>
            <a:off x="8921986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73" name="タイトル 1">
            <a:extLst>
              <a:ext uri="{FF2B5EF4-FFF2-40B4-BE49-F238E27FC236}">
                <a16:creationId xmlns:a16="http://schemas.microsoft.com/office/drawing/2014/main" id="{71D4FC42-4D79-8E0A-7407-5CF35569127E}"/>
              </a:ext>
            </a:extLst>
          </p:cNvPr>
          <p:cNvSpPr txBox="1">
            <a:spLocks/>
          </p:cNvSpPr>
          <p:nvPr/>
        </p:nvSpPr>
        <p:spPr>
          <a:xfrm>
            <a:off x="9058311" y="1602106"/>
            <a:ext cx="691043" cy="3599310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サンプル作成・現物確認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F3A0700A-C1BF-1FE1-59CC-755298EFB3B3}"/>
              </a:ext>
            </a:extLst>
          </p:cNvPr>
          <p:cNvSpPr>
            <a:spLocks/>
          </p:cNvSpPr>
          <p:nvPr/>
        </p:nvSpPr>
        <p:spPr>
          <a:xfrm>
            <a:off x="9053712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6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0" name="三角形 69">
            <a:extLst>
              <a:ext uri="{FF2B5EF4-FFF2-40B4-BE49-F238E27FC236}">
                <a16:creationId xmlns:a16="http://schemas.microsoft.com/office/drawing/2014/main" id="{4ADF68F5-572B-F1F8-8699-69BB55AE48EA}"/>
              </a:ext>
            </a:extLst>
          </p:cNvPr>
          <p:cNvSpPr/>
          <p:nvPr/>
        </p:nvSpPr>
        <p:spPr>
          <a:xfrm rot="5400000">
            <a:off x="9783522" y="3273130"/>
            <a:ext cx="630680" cy="311742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D6962683-7AFA-30F0-E66D-ECD4C65A1930}"/>
              </a:ext>
            </a:extLst>
          </p:cNvPr>
          <p:cNvSpPr txBox="1">
            <a:spLocks/>
          </p:cNvSpPr>
          <p:nvPr/>
        </p:nvSpPr>
        <p:spPr>
          <a:xfrm>
            <a:off x="10538742" y="982130"/>
            <a:ext cx="815057" cy="5038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kumimoji="1" lang="ja-JP" altLang="en-US"/>
          </a:p>
        </p:txBody>
      </p:sp>
      <p:sp>
        <p:nvSpPr>
          <p:cNvPr id="80" name="タイトル 1">
            <a:extLst>
              <a:ext uri="{FF2B5EF4-FFF2-40B4-BE49-F238E27FC236}">
                <a16:creationId xmlns:a16="http://schemas.microsoft.com/office/drawing/2014/main" id="{332BFAE5-48E5-5BBC-28A8-B1E9527977D1}"/>
              </a:ext>
            </a:extLst>
          </p:cNvPr>
          <p:cNvSpPr txBox="1">
            <a:spLocks/>
          </p:cNvSpPr>
          <p:nvPr/>
        </p:nvSpPr>
        <p:spPr>
          <a:xfrm>
            <a:off x="10686084" y="1602106"/>
            <a:ext cx="691043" cy="1355105"/>
          </a:xfrm>
          <a:prstGeom prst="rect">
            <a:avLst/>
          </a:prstGeom>
          <a:noFill/>
        </p:spPr>
        <p:txBody>
          <a:bodyPr vert="eaVert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200" b="1" spc="300">
                <a:latin typeface="Yu Gothic" panose="020B0400000000000000" pitchFamily="34" charset="-128"/>
                <a:ea typeface="Yu Gothic" panose="020B0400000000000000" pitchFamily="34" charset="-128"/>
              </a:rPr>
              <a:t>量産開始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0610D55A-D1B6-A06C-D2F8-EA0AA8500C21}"/>
              </a:ext>
            </a:extLst>
          </p:cNvPr>
          <p:cNvSpPr>
            <a:spLocks/>
          </p:cNvSpPr>
          <p:nvPr/>
        </p:nvSpPr>
        <p:spPr>
          <a:xfrm>
            <a:off x="10670468" y="1062768"/>
            <a:ext cx="555218" cy="359636"/>
          </a:xfrm>
          <a:prstGeom prst="rect">
            <a:avLst/>
          </a:prstGeom>
          <a:solidFill>
            <a:srgbClr val="E000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7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4452B0E8-D928-78D3-FA96-CDF1ADE88A54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0745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F33CD-FD91-D487-BB4A-F25451E82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97974-B12E-810C-D778-BBA440D217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オリジナルタオル製作の目的を整理するワークシート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2B1214CF-56A9-F2B2-0E0F-A0D8D43730F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B4AB4DF-BCD2-101F-4CDF-899067D8144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38200" y="982131"/>
            <a:ext cx="10447867" cy="1778000"/>
            <a:chOff x="838200" y="982131"/>
            <a:chExt cx="10447867" cy="17780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8263709-80CF-3D08-23AC-C1D0A24EEB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D5E9C7CB-9BD8-FCE1-00DC-845EBD4C560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905933" y="1062768"/>
              <a:ext cx="2851172" cy="359636"/>
              <a:chOff x="905933" y="1062768"/>
              <a:chExt cx="2851172" cy="359636"/>
            </a:xfrm>
          </p:grpSpPr>
          <p:sp>
            <p:nvSpPr>
              <p:cNvPr id="11" name="タイトル 1">
                <a:extLst>
                  <a:ext uri="{FF2B5EF4-FFF2-40B4-BE49-F238E27FC236}">
                    <a16:creationId xmlns:a16="http://schemas.microsoft.com/office/drawing/2014/main" id="{A8958AA9-7635-2D41-CA61-0969AA0B5BD5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65569" y="1062768"/>
                <a:ext cx="2491536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latin typeface="Yu Gothic" panose="020B0400000000000000" pitchFamily="34" charset="-128"/>
                    <a:ea typeface="Yu Gothic" panose="020B0400000000000000" pitchFamily="34" charset="-128"/>
                  </a:rPr>
                  <a:t>なぜタオルを作るのか？（目的）</a:t>
                </a:r>
              </a:p>
            </p:txBody>
          </p:sp>
          <p:sp>
            <p:nvSpPr>
              <p:cNvPr id="12" name="円/楕円 11">
                <a:extLst>
                  <a:ext uri="{FF2B5EF4-FFF2-40B4-BE49-F238E27FC236}">
                    <a16:creationId xmlns:a16="http://schemas.microsoft.com/office/drawing/2014/main" id="{39AD9579-B334-1E6A-ADAB-8F95E85BD05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1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7105BB7-ACA5-924E-0C9B-AC594515CDD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38200" y="2904064"/>
            <a:ext cx="10447867" cy="1778000"/>
            <a:chOff x="838200" y="982131"/>
            <a:chExt cx="10447867" cy="1778000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21426A5-D0F7-A7A3-E075-F4DB86A8427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472608B4-66B7-C891-45DD-6431727613A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905933" y="1062768"/>
              <a:ext cx="3158949" cy="359636"/>
              <a:chOff x="905933" y="1062768"/>
              <a:chExt cx="3158949" cy="359636"/>
            </a:xfrm>
          </p:grpSpPr>
          <p:sp>
            <p:nvSpPr>
              <p:cNvPr id="24" name="タイトル 1">
                <a:extLst>
                  <a:ext uri="{FF2B5EF4-FFF2-40B4-BE49-F238E27FC236}">
                    <a16:creationId xmlns:a16="http://schemas.microsoft.com/office/drawing/2014/main" id="{7F2EA84B-C6EE-7A72-A143-C36FC675F3E8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65569" y="1062768"/>
                <a:ext cx="2799313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いつまでにタオルが必要か？（納期）</a:t>
                </a:r>
              </a:p>
            </p:txBody>
          </p:sp>
          <p:sp>
            <p:nvSpPr>
              <p:cNvPr id="25" name="円/楕円 24">
                <a:extLst>
                  <a:ext uri="{FF2B5EF4-FFF2-40B4-BE49-F238E27FC236}">
                    <a16:creationId xmlns:a16="http://schemas.microsoft.com/office/drawing/2014/main" id="{96F3F5CC-1D28-1235-2378-AAE77472D2D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2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D77FCDF-9BAB-F449-BF42-630DC538B30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38200" y="4825998"/>
            <a:ext cx="10447867" cy="1778000"/>
            <a:chOff x="838200" y="982131"/>
            <a:chExt cx="10447867" cy="1778000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D322A6D-F2DB-75E4-ADAB-30C87B6F8E8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5722A931-943A-3974-49AC-7AF5C1560F1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905933" y="1062768"/>
              <a:ext cx="3466725" cy="359636"/>
              <a:chOff x="905933" y="1062768"/>
              <a:chExt cx="3466725" cy="359636"/>
            </a:xfrm>
          </p:grpSpPr>
          <p:sp>
            <p:nvSpPr>
              <p:cNvPr id="29" name="タイトル 1">
                <a:extLst>
                  <a:ext uri="{FF2B5EF4-FFF2-40B4-BE49-F238E27FC236}">
                    <a16:creationId xmlns:a16="http://schemas.microsoft.com/office/drawing/2014/main" id="{06E14174-9E74-BC26-A7AC-D9F5C3CF808F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65569" y="1062768"/>
                <a:ext cx="3107089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いくつタオルが必要か？（ロット・数量）</a:t>
                </a:r>
              </a:p>
            </p:txBody>
          </p:sp>
          <p:sp>
            <p:nvSpPr>
              <p:cNvPr id="30" name="円/楕円 29">
                <a:extLst>
                  <a:ext uri="{FF2B5EF4-FFF2-40B4-BE49-F238E27FC236}">
                    <a16:creationId xmlns:a16="http://schemas.microsoft.com/office/drawing/2014/main" id="{1739DCF1-5F50-DFF9-E666-49A866EB1F0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3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DB97A80-79E1-DB6F-1766-434E0B07E37E}"/>
              </a:ext>
            </a:extLst>
          </p:cNvPr>
          <p:cNvSpPr txBox="1"/>
          <p:nvPr/>
        </p:nvSpPr>
        <p:spPr>
          <a:xfrm>
            <a:off x="1397000" y="982132"/>
            <a:ext cx="951653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40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89033D-73FD-9F83-331A-26B62F548E33}"/>
              </a:ext>
            </a:extLst>
          </p:cNvPr>
          <p:cNvSpPr txBox="1"/>
          <p:nvPr/>
        </p:nvSpPr>
        <p:spPr>
          <a:xfrm>
            <a:off x="1397000" y="2902742"/>
            <a:ext cx="9516533" cy="1778000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40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218A0EC-7933-69E0-C40B-F7A4A2313D54}"/>
              </a:ext>
            </a:extLst>
          </p:cNvPr>
          <p:cNvSpPr txBox="1"/>
          <p:nvPr/>
        </p:nvSpPr>
        <p:spPr>
          <a:xfrm>
            <a:off x="1397000" y="4823353"/>
            <a:ext cx="9516533" cy="1778000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40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52FCD6A1-9A7B-96A5-5A86-178512032E12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8322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47C45-35C8-C8A6-1142-658C1DC72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AFB515-754B-FA49-311D-44FE3BF6A7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オリジナルタオル製作の目的を整理するワークシート（記入例）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AA5A1307-4094-E4E0-6AAB-BF84252FC9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E1CEA89-FC51-A66E-7F3A-9FFF7E21C93E}"/>
              </a:ext>
            </a:extLst>
          </p:cNvPr>
          <p:cNvGrpSpPr>
            <a:grpSpLocks/>
          </p:cNvGrpSpPr>
          <p:nvPr/>
        </p:nvGrpSpPr>
        <p:grpSpPr>
          <a:xfrm>
            <a:off x="838200" y="982131"/>
            <a:ext cx="10447867" cy="1778000"/>
            <a:chOff x="838200" y="982131"/>
            <a:chExt cx="10447867" cy="17780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302129A-3815-9E85-42A7-7757BFA04D5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0C872F0A-BCC9-B6DE-D165-E6274BD8D3D3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2851172" cy="359636"/>
              <a:chOff x="905933" y="1062768"/>
              <a:chExt cx="2851172" cy="359636"/>
            </a:xfrm>
          </p:grpSpPr>
          <p:sp>
            <p:nvSpPr>
              <p:cNvPr id="11" name="タイトル 1">
                <a:extLst>
                  <a:ext uri="{FF2B5EF4-FFF2-40B4-BE49-F238E27FC236}">
                    <a16:creationId xmlns:a16="http://schemas.microsoft.com/office/drawing/2014/main" id="{F083D16D-1479-2F16-0D95-8D2743ADF38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491536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なぜタオルを作るのか？（目的）</a:t>
                </a:r>
              </a:p>
            </p:txBody>
          </p:sp>
          <p:sp>
            <p:nvSpPr>
              <p:cNvPr id="12" name="円/楕円 11">
                <a:extLst>
                  <a:ext uri="{FF2B5EF4-FFF2-40B4-BE49-F238E27FC236}">
                    <a16:creationId xmlns:a16="http://schemas.microsoft.com/office/drawing/2014/main" id="{71B7B0DB-6D1C-D28A-BFAD-9B948D46716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1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B4696CA-F890-E98D-5CF0-603DA9625F5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38200" y="2904064"/>
            <a:ext cx="10447867" cy="1778000"/>
            <a:chOff x="838200" y="982131"/>
            <a:chExt cx="10447867" cy="1778000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E0F5910-F6C1-3D04-14B2-75337B27F9D2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E0E4C5A5-27CF-D9CE-1F1D-98B43F7609F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905933" y="1062768"/>
              <a:ext cx="3158949" cy="359636"/>
              <a:chOff x="905933" y="1062768"/>
              <a:chExt cx="3158949" cy="359636"/>
            </a:xfrm>
          </p:grpSpPr>
          <p:sp>
            <p:nvSpPr>
              <p:cNvPr id="24" name="タイトル 1">
                <a:extLst>
                  <a:ext uri="{FF2B5EF4-FFF2-40B4-BE49-F238E27FC236}">
                    <a16:creationId xmlns:a16="http://schemas.microsoft.com/office/drawing/2014/main" id="{1F4AE4A1-8592-EA3A-D524-DF6833A94CF7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65569" y="1062768"/>
                <a:ext cx="2799313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いつまでにタオルが必要か？（納期）</a:t>
                </a:r>
              </a:p>
            </p:txBody>
          </p:sp>
          <p:sp>
            <p:nvSpPr>
              <p:cNvPr id="25" name="円/楕円 24">
                <a:extLst>
                  <a:ext uri="{FF2B5EF4-FFF2-40B4-BE49-F238E27FC236}">
                    <a16:creationId xmlns:a16="http://schemas.microsoft.com/office/drawing/2014/main" id="{FFA93E87-09E1-D52A-1AED-BF3CC9CFD18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2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CF90A2D-8367-7583-A276-CDA3F24FC79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38200" y="4825998"/>
            <a:ext cx="10447867" cy="1778000"/>
            <a:chOff x="838200" y="982131"/>
            <a:chExt cx="10447867" cy="1778000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5446BF5C-0293-B3E1-A73E-CE5223C9C8F8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77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/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D24833A3-8043-D859-31EC-F8AAD15A915A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905933" y="1062768"/>
              <a:ext cx="3466725" cy="359636"/>
              <a:chOff x="905933" y="1062768"/>
              <a:chExt cx="3466725" cy="359636"/>
            </a:xfrm>
          </p:grpSpPr>
          <p:sp>
            <p:nvSpPr>
              <p:cNvPr id="29" name="タイトル 1">
                <a:extLst>
                  <a:ext uri="{FF2B5EF4-FFF2-40B4-BE49-F238E27FC236}">
                    <a16:creationId xmlns:a16="http://schemas.microsoft.com/office/drawing/2014/main" id="{8673B406-E2A1-F0E3-992D-EFD131A1C010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65569" y="1062768"/>
                <a:ext cx="3107089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いくつタオルが必要か？（ロット・数量）</a:t>
                </a:r>
              </a:p>
            </p:txBody>
          </p:sp>
          <p:sp>
            <p:nvSpPr>
              <p:cNvPr id="30" name="円/楕円 29">
                <a:extLst>
                  <a:ext uri="{FF2B5EF4-FFF2-40B4-BE49-F238E27FC236}">
                    <a16:creationId xmlns:a16="http://schemas.microsoft.com/office/drawing/2014/main" id="{1354C944-D008-EB02-5388-10AB5F8916C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3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A2594E5-2EB4-BAD5-E350-50DBEF137521}"/>
              </a:ext>
            </a:extLst>
          </p:cNvPr>
          <p:cNvSpPr txBox="1"/>
          <p:nvPr/>
        </p:nvSpPr>
        <p:spPr>
          <a:xfrm>
            <a:off x="1413937" y="982132"/>
            <a:ext cx="951653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会社の周年記念で、社員や取引先に配るため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スポーツチームの応援グッズとして販売するため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卒業記念に、お世話になった先輩へ贈るため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CC544CA-BE79-C7A9-2392-425B830372CC}"/>
              </a:ext>
            </a:extLst>
          </p:cNvPr>
          <p:cNvSpPr txBox="1">
            <a:spLocks/>
          </p:cNvSpPr>
          <p:nvPr/>
        </p:nvSpPr>
        <p:spPr>
          <a:xfrm>
            <a:off x="1413937" y="2902742"/>
            <a:ext cx="9516533" cy="1778000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〇月〇日のイベントで使いたい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F8BEA73-BEBE-564C-2A73-BCF63C2D041A}"/>
              </a:ext>
            </a:extLst>
          </p:cNvPr>
          <p:cNvSpPr txBox="1"/>
          <p:nvPr/>
        </p:nvSpPr>
        <p:spPr>
          <a:xfrm>
            <a:off x="1413937" y="4823353"/>
            <a:ext cx="9516533" cy="1778000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部員分の</a:t>
            </a:r>
            <a:r>
              <a:rPr lang="en-US" altLang="ja-JP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30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枚だけ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イベント来場者向けの</a:t>
            </a:r>
            <a:r>
              <a:rPr lang="en-US" altLang="ja-JP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500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販売用に、まずは</a:t>
            </a:r>
            <a:r>
              <a:rPr lang="en-US" altLang="ja-JP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100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C9D521-BAB3-9E04-DAD4-C827EE718168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4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A0540-40EB-851A-769A-30D15375D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E3520-CA2C-F934-9E20-1B522A49B5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オリジナルタオル製作の目的を整理するワークシート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95EA7003-FF1F-E55A-3BA6-AA00C589B1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980ECF05-DB76-D71B-DED5-D1BA4077960A}"/>
              </a:ext>
            </a:extLst>
          </p:cNvPr>
          <p:cNvGrpSpPr>
            <a:grpSpLocks/>
          </p:cNvGrpSpPr>
          <p:nvPr/>
        </p:nvGrpSpPr>
        <p:grpSpPr>
          <a:xfrm>
            <a:off x="838201" y="982131"/>
            <a:ext cx="4996157" cy="2995330"/>
            <a:chOff x="838201" y="982131"/>
            <a:chExt cx="4996157" cy="299533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88FAD6-6A09-E904-582A-1BB2DF3E2A03}"/>
                </a:ext>
              </a:extLst>
            </p:cNvPr>
            <p:cNvSpPr txBox="1">
              <a:spLocks/>
            </p:cNvSpPr>
            <p:nvPr/>
          </p:nvSpPr>
          <p:spPr>
            <a:xfrm>
              <a:off x="838201" y="982131"/>
              <a:ext cx="4996157" cy="2995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AFA79AB6-F23A-465A-38D1-A732F17AAB58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2851172" cy="359636"/>
              <a:chOff x="905933" y="1062768"/>
              <a:chExt cx="2851172" cy="359636"/>
            </a:xfrm>
          </p:grpSpPr>
          <p:sp>
            <p:nvSpPr>
              <p:cNvPr id="11" name="タイトル 1">
                <a:extLst>
                  <a:ext uri="{FF2B5EF4-FFF2-40B4-BE49-F238E27FC236}">
                    <a16:creationId xmlns:a16="http://schemas.microsoft.com/office/drawing/2014/main" id="{6E6F3548-6A54-6F12-A927-4A7DA5319F3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491536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なぜタオルを作るのか？（目的）</a:t>
                </a:r>
              </a:p>
            </p:txBody>
          </p:sp>
          <p:sp>
            <p:nvSpPr>
              <p:cNvPr id="12" name="円/楕円 11">
                <a:extLst>
                  <a:ext uri="{FF2B5EF4-FFF2-40B4-BE49-F238E27FC236}">
                    <a16:creationId xmlns:a16="http://schemas.microsoft.com/office/drawing/2014/main" id="{846B383E-BB0E-7CAE-A76B-8F18F0EE076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1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3917657-8792-43E6-05EA-4AFEC238E7E8}"/>
              </a:ext>
            </a:extLst>
          </p:cNvPr>
          <p:cNvGrpSpPr>
            <a:grpSpLocks/>
          </p:cNvGrpSpPr>
          <p:nvPr/>
        </p:nvGrpSpPr>
        <p:grpSpPr>
          <a:xfrm>
            <a:off x="838200" y="4166421"/>
            <a:ext cx="10447867" cy="1049870"/>
            <a:chOff x="838200" y="982131"/>
            <a:chExt cx="10447867" cy="1049870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4DCC0CA5-8E77-F700-4464-A9EA997A7E19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049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81423E87-57F3-F11D-ADC7-24FE160E5DD4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3158949" cy="359636"/>
              <a:chOff x="905933" y="1062768"/>
              <a:chExt cx="3158949" cy="359636"/>
            </a:xfrm>
          </p:grpSpPr>
          <p:sp>
            <p:nvSpPr>
              <p:cNvPr id="24" name="タイトル 1">
                <a:extLst>
                  <a:ext uri="{FF2B5EF4-FFF2-40B4-BE49-F238E27FC236}">
                    <a16:creationId xmlns:a16="http://schemas.microsoft.com/office/drawing/2014/main" id="{58BB831B-025E-1508-1E34-0DCB12D02C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799313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いつまでにタオルが必要か？（納期）</a:t>
                </a:r>
              </a:p>
            </p:txBody>
          </p:sp>
          <p:sp>
            <p:nvSpPr>
              <p:cNvPr id="25" name="円/楕円 24">
                <a:extLst>
                  <a:ext uri="{FF2B5EF4-FFF2-40B4-BE49-F238E27FC236}">
                    <a16:creationId xmlns:a16="http://schemas.microsoft.com/office/drawing/2014/main" id="{73F66C7B-1665-A8A7-9FF1-B2D0FD2AB8E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2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039A974-6744-CCCC-781D-F47B29ACC582}"/>
              </a:ext>
            </a:extLst>
          </p:cNvPr>
          <p:cNvGrpSpPr>
            <a:grpSpLocks/>
          </p:cNvGrpSpPr>
          <p:nvPr/>
        </p:nvGrpSpPr>
        <p:grpSpPr>
          <a:xfrm>
            <a:off x="838200" y="5403929"/>
            <a:ext cx="10447867" cy="1049870"/>
            <a:chOff x="838200" y="982131"/>
            <a:chExt cx="10447867" cy="1049870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13990B4-BD4C-8902-09F7-391F48946187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049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E8491DB7-5B12-DA6C-7531-ACE5C9EDF623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3466725" cy="359636"/>
              <a:chOff x="905933" y="1062768"/>
              <a:chExt cx="3466725" cy="359636"/>
            </a:xfrm>
          </p:grpSpPr>
          <p:sp>
            <p:nvSpPr>
              <p:cNvPr id="29" name="タイトル 1">
                <a:extLst>
                  <a:ext uri="{FF2B5EF4-FFF2-40B4-BE49-F238E27FC236}">
                    <a16:creationId xmlns:a16="http://schemas.microsoft.com/office/drawing/2014/main" id="{3288B20C-71FB-E410-834F-8F5FA66D12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3107089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いくつタオルが必要か？（ロット・数量）</a:t>
                </a:r>
              </a:p>
            </p:txBody>
          </p:sp>
          <p:sp>
            <p:nvSpPr>
              <p:cNvPr id="30" name="円/楕円 29">
                <a:extLst>
                  <a:ext uri="{FF2B5EF4-FFF2-40B4-BE49-F238E27FC236}">
                    <a16:creationId xmlns:a16="http://schemas.microsoft.com/office/drawing/2014/main" id="{ED265CE4-E5C7-30DF-564A-914BD1CBFB0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3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D09C39D-7FBB-2EE8-55EE-34F719D8FFBA}"/>
              </a:ext>
            </a:extLst>
          </p:cNvPr>
          <p:cNvSpPr txBox="1"/>
          <p:nvPr/>
        </p:nvSpPr>
        <p:spPr>
          <a:xfrm>
            <a:off x="1085751" y="1062768"/>
            <a:ext cx="448815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15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9FEFA52-F369-0417-9DB9-8FAB6811ACAD}"/>
              </a:ext>
            </a:extLst>
          </p:cNvPr>
          <p:cNvSpPr txBox="1">
            <a:spLocks/>
          </p:cNvSpPr>
          <p:nvPr/>
        </p:nvSpPr>
        <p:spPr>
          <a:xfrm>
            <a:off x="1413937" y="4165099"/>
            <a:ext cx="9516533" cy="997619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324A3F6-37C6-11E9-10BB-3CCE69FDAA61}"/>
              </a:ext>
            </a:extLst>
          </p:cNvPr>
          <p:cNvSpPr txBox="1"/>
          <p:nvPr/>
        </p:nvSpPr>
        <p:spPr>
          <a:xfrm>
            <a:off x="1413937" y="5401284"/>
            <a:ext cx="9516533" cy="1052515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9D385F1-E9B4-5DB2-F44C-044BF8346AE6}"/>
              </a:ext>
            </a:extLst>
          </p:cNvPr>
          <p:cNvGrpSpPr>
            <a:grpSpLocks/>
          </p:cNvGrpSpPr>
          <p:nvPr/>
        </p:nvGrpSpPr>
        <p:grpSpPr>
          <a:xfrm>
            <a:off x="6348877" y="982131"/>
            <a:ext cx="4996157" cy="2995330"/>
            <a:chOff x="838201" y="982131"/>
            <a:chExt cx="4996157" cy="2995330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3B6FB89-5CA4-0C62-B5B6-42D419930FC8}"/>
                </a:ext>
              </a:extLst>
            </p:cNvPr>
            <p:cNvSpPr txBox="1">
              <a:spLocks/>
            </p:cNvSpPr>
            <p:nvPr/>
          </p:nvSpPr>
          <p:spPr>
            <a:xfrm>
              <a:off x="838201" y="982131"/>
              <a:ext cx="4996157" cy="2995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43850073-9FEA-B784-2891-FFCA1C893086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2697284" cy="359636"/>
              <a:chOff x="905933" y="1062768"/>
              <a:chExt cx="2697284" cy="359636"/>
            </a:xfrm>
          </p:grpSpPr>
          <p:sp>
            <p:nvSpPr>
              <p:cNvPr id="6" name="タイトル 1">
                <a:extLst>
                  <a:ext uri="{FF2B5EF4-FFF2-40B4-BE49-F238E27FC236}">
                    <a16:creationId xmlns:a16="http://schemas.microsoft.com/office/drawing/2014/main" id="{524CAC6A-C56D-964F-15E6-A8C7289247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337648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どんなタオルが適しているか？</a:t>
                </a:r>
              </a:p>
            </p:txBody>
          </p:sp>
          <p:sp>
            <p:nvSpPr>
              <p:cNvPr id="9" name="円/楕円 8">
                <a:extLst>
                  <a:ext uri="{FF2B5EF4-FFF2-40B4-BE49-F238E27FC236}">
                    <a16:creationId xmlns:a16="http://schemas.microsoft.com/office/drawing/2014/main" id="{864C7F53-74C9-4628-353C-66A023FD96E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4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172327E-0D08-D7BD-29F1-7A15A986160B}"/>
              </a:ext>
            </a:extLst>
          </p:cNvPr>
          <p:cNvSpPr txBox="1"/>
          <p:nvPr/>
        </p:nvSpPr>
        <p:spPr>
          <a:xfrm>
            <a:off x="6596427" y="980809"/>
            <a:ext cx="448815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15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三角形 13">
            <a:extLst>
              <a:ext uri="{FF2B5EF4-FFF2-40B4-BE49-F238E27FC236}">
                <a16:creationId xmlns:a16="http://schemas.microsoft.com/office/drawing/2014/main" id="{7E616817-38F9-717B-A815-01DE282F585E}"/>
              </a:ext>
            </a:extLst>
          </p:cNvPr>
          <p:cNvSpPr/>
          <p:nvPr/>
        </p:nvSpPr>
        <p:spPr>
          <a:xfrm rot="5400000">
            <a:off x="5889518" y="2279977"/>
            <a:ext cx="456869" cy="225828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511E181B-E77C-47FE-8A8D-1CE0C7F38B07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739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48EE3-0A0B-AF92-49D6-6B72ACDB3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9A8BE9-5842-E067-4346-B56E6B36B7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オリジナルタオル製作の目的を整理する</a:t>
            </a:r>
            <a:r>
              <a:rPr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ワークシート（記入例）</a:t>
            </a:r>
            <a:endParaRPr kumimoji="1" lang="ja-JP" altLang="en-US" sz="18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5DACCA74-83C8-2A08-B8E2-5865A7FDB26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84455B4-5712-2D3F-2E6E-E11E5E3C3624}"/>
              </a:ext>
            </a:extLst>
          </p:cNvPr>
          <p:cNvGrpSpPr>
            <a:grpSpLocks/>
          </p:cNvGrpSpPr>
          <p:nvPr/>
        </p:nvGrpSpPr>
        <p:grpSpPr>
          <a:xfrm>
            <a:off x="838201" y="982131"/>
            <a:ext cx="4996157" cy="2995330"/>
            <a:chOff x="838201" y="982131"/>
            <a:chExt cx="4996157" cy="299533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1F4A8CC-5C68-4D61-75DD-699051DC9542}"/>
                </a:ext>
              </a:extLst>
            </p:cNvPr>
            <p:cNvSpPr txBox="1">
              <a:spLocks/>
            </p:cNvSpPr>
            <p:nvPr/>
          </p:nvSpPr>
          <p:spPr>
            <a:xfrm>
              <a:off x="838201" y="982131"/>
              <a:ext cx="4996157" cy="2995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3F0493E9-C856-C025-E935-AD17AD3A62C6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2851172" cy="359636"/>
              <a:chOff x="905933" y="1062768"/>
              <a:chExt cx="2851172" cy="359636"/>
            </a:xfrm>
          </p:grpSpPr>
          <p:sp>
            <p:nvSpPr>
              <p:cNvPr id="11" name="タイトル 1">
                <a:extLst>
                  <a:ext uri="{FF2B5EF4-FFF2-40B4-BE49-F238E27FC236}">
                    <a16:creationId xmlns:a16="http://schemas.microsoft.com/office/drawing/2014/main" id="{2996A79A-BAAB-9A8E-9D82-B0E1437385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491536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なぜタオルを作るのか？（目的）</a:t>
                </a:r>
              </a:p>
            </p:txBody>
          </p:sp>
          <p:sp>
            <p:nvSpPr>
              <p:cNvPr id="12" name="円/楕円 11">
                <a:extLst>
                  <a:ext uri="{FF2B5EF4-FFF2-40B4-BE49-F238E27FC236}">
                    <a16:creationId xmlns:a16="http://schemas.microsoft.com/office/drawing/2014/main" id="{D8FC3175-DB8C-BEF7-CBF7-854260BF056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1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A49261A-1FEE-88C4-950B-C66B46479B35}"/>
              </a:ext>
            </a:extLst>
          </p:cNvPr>
          <p:cNvGrpSpPr>
            <a:grpSpLocks/>
          </p:cNvGrpSpPr>
          <p:nvPr/>
        </p:nvGrpSpPr>
        <p:grpSpPr>
          <a:xfrm>
            <a:off x="838200" y="4166421"/>
            <a:ext cx="10447867" cy="1049870"/>
            <a:chOff x="838200" y="982131"/>
            <a:chExt cx="10447867" cy="1049870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2A760D58-A04C-224A-84BA-935B784FDBCD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049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70C06711-FB26-D1BE-9970-15A9E9146C85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3158949" cy="359636"/>
              <a:chOff x="905933" y="1062768"/>
              <a:chExt cx="3158949" cy="359636"/>
            </a:xfrm>
          </p:grpSpPr>
          <p:sp>
            <p:nvSpPr>
              <p:cNvPr id="24" name="タイトル 1">
                <a:extLst>
                  <a:ext uri="{FF2B5EF4-FFF2-40B4-BE49-F238E27FC236}">
                    <a16:creationId xmlns:a16="http://schemas.microsoft.com/office/drawing/2014/main" id="{58F8A659-3985-3552-990A-74651172FE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799313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いつまでにタオルが必要か？（納期）</a:t>
                </a:r>
              </a:p>
            </p:txBody>
          </p:sp>
          <p:sp>
            <p:nvSpPr>
              <p:cNvPr id="25" name="円/楕円 24">
                <a:extLst>
                  <a:ext uri="{FF2B5EF4-FFF2-40B4-BE49-F238E27FC236}">
                    <a16:creationId xmlns:a16="http://schemas.microsoft.com/office/drawing/2014/main" id="{478BA538-0464-9D04-E47D-0D87052025B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2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CBEA214-F8CB-0C83-937F-C85E1A2AB716}"/>
              </a:ext>
            </a:extLst>
          </p:cNvPr>
          <p:cNvGrpSpPr>
            <a:grpSpLocks/>
          </p:cNvGrpSpPr>
          <p:nvPr/>
        </p:nvGrpSpPr>
        <p:grpSpPr>
          <a:xfrm>
            <a:off x="838200" y="5403929"/>
            <a:ext cx="10447867" cy="1049870"/>
            <a:chOff x="838200" y="982131"/>
            <a:chExt cx="10447867" cy="1049870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0504D35F-72FF-0778-378F-40238DBFFC66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82131"/>
              <a:ext cx="10447867" cy="1049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4D4CF503-373C-172B-DC93-348DC74CD19E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3466725" cy="359636"/>
              <a:chOff x="905933" y="1062768"/>
              <a:chExt cx="3466725" cy="359636"/>
            </a:xfrm>
          </p:grpSpPr>
          <p:sp>
            <p:nvSpPr>
              <p:cNvPr id="29" name="タイトル 1">
                <a:extLst>
                  <a:ext uri="{FF2B5EF4-FFF2-40B4-BE49-F238E27FC236}">
                    <a16:creationId xmlns:a16="http://schemas.microsoft.com/office/drawing/2014/main" id="{7597D95D-E31C-D868-84F9-4BB6384CBB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3107089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いくつタオルが必要か？（ロット・数量）</a:t>
                </a:r>
              </a:p>
            </p:txBody>
          </p:sp>
          <p:sp>
            <p:nvSpPr>
              <p:cNvPr id="30" name="円/楕円 29">
                <a:extLst>
                  <a:ext uri="{FF2B5EF4-FFF2-40B4-BE49-F238E27FC236}">
                    <a16:creationId xmlns:a16="http://schemas.microsoft.com/office/drawing/2014/main" id="{4988F7D0-0AFE-B3E9-E908-A504A0E1143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3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D989B8E-FF71-FC1C-7BA3-6D418ADA48B5}"/>
              </a:ext>
            </a:extLst>
          </p:cNvPr>
          <p:cNvSpPr txBox="1"/>
          <p:nvPr/>
        </p:nvSpPr>
        <p:spPr>
          <a:xfrm>
            <a:off x="1085751" y="1062768"/>
            <a:ext cx="448815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展示会来場者に配布して、会社の認知度アップを図りたい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自社サービスの高品質なイメージを印象付けたい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資料配布で断られる事が増えてきたので、受け取ってもらいやすい（欲しくなる）ノベルティが求められている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15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23EADD3-5A6A-4248-F65B-683F1A31D57A}"/>
              </a:ext>
            </a:extLst>
          </p:cNvPr>
          <p:cNvSpPr txBox="1">
            <a:spLocks/>
          </p:cNvSpPr>
          <p:nvPr/>
        </p:nvSpPr>
        <p:spPr>
          <a:xfrm>
            <a:off x="1413937" y="4165099"/>
            <a:ext cx="9516533" cy="997619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〇月〇日のイベントで使いたい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5C8CA7C-321D-401E-EA1B-14B79F867FDE}"/>
              </a:ext>
            </a:extLst>
          </p:cNvPr>
          <p:cNvSpPr txBox="1"/>
          <p:nvPr/>
        </p:nvSpPr>
        <p:spPr>
          <a:xfrm>
            <a:off x="1413937" y="5401284"/>
            <a:ext cx="9516533" cy="1052515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イベント来場者向けの</a:t>
            </a:r>
            <a:r>
              <a:rPr lang="en-US" altLang="ja-JP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500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69A962-D216-3AE9-541D-07686263E888}"/>
              </a:ext>
            </a:extLst>
          </p:cNvPr>
          <p:cNvGrpSpPr>
            <a:grpSpLocks/>
          </p:cNvGrpSpPr>
          <p:nvPr/>
        </p:nvGrpSpPr>
        <p:grpSpPr>
          <a:xfrm>
            <a:off x="6348877" y="982131"/>
            <a:ext cx="4996157" cy="2995330"/>
            <a:chOff x="838201" y="982131"/>
            <a:chExt cx="4996157" cy="2995330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4E32F01-94F5-A8FE-5D7F-D27AC44AB9FB}"/>
                </a:ext>
              </a:extLst>
            </p:cNvPr>
            <p:cNvSpPr txBox="1">
              <a:spLocks/>
            </p:cNvSpPr>
            <p:nvPr/>
          </p:nvSpPr>
          <p:spPr>
            <a:xfrm>
              <a:off x="838201" y="982131"/>
              <a:ext cx="4996157" cy="2995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noAutofit/>
            </a:bodyPr>
            <a:lstStyle/>
            <a:p>
              <a:endParaRPr kumimoji="1" lang="ja-JP" altLang="en-US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63B28DDA-314C-C06F-8E90-A1FAC6790F35}"/>
                </a:ext>
              </a:extLst>
            </p:cNvPr>
            <p:cNvGrpSpPr>
              <a:grpSpLocks/>
            </p:cNvGrpSpPr>
            <p:nvPr/>
          </p:nvGrpSpPr>
          <p:grpSpPr>
            <a:xfrm>
              <a:off x="905933" y="1062768"/>
              <a:ext cx="2697284" cy="359636"/>
              <a:chOff x="905933" y="1062768"/>
              <a:chExt cx="2697284" cy="359636"/>
            </a:xfrm>
          </p:grpSpPr>
          <p:sp>
            <p:nvSpPr>
              <p:cNvPr id="6" name="タイトル 1">
                <a:extLst>
                  <a:ext uri="{FF2B5EF4-FFF2-40B4-BE49-F238E27FC236}">
                    <a16:creationId xmlns:a16="http://schemas.microsoft.com/office/drawing/2014/main" id="{D95D1C0E-F08D-A49C-F938-F3BD303E71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569" y="1062768"/>
                <a:ext cx="2337648" cy="359636"/>
              </a:xfrm>
              <a:prstGeom prst="rect">
                <a:avLst/>
              </a:prstGeom>
              <a:noFill/>
            </p:spPr>
            <p:txBody>
              <a:bodyPr vert="horz" wrap="none" lIns="90000" tIns="36000" rIns="91440" bIns="72000" rtlCol="0" anchor="ctr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ja-JP" altLang="en-US" sz="1200" b="1">
                    <a:solidFill>
                      <a:srgbClr val="E00012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どんなタオルが適しているか？</a:t>
                </a:r>
              </a:p>
            </p:txBody>
          </p:sp>
          <p:sp>
            <p:nvSpPr>
              <p:cNvPr id="9" name="円/楕円 8">
                <a:extLst>
                  <a:ext uri="{FF2B5EF4-FFF2-40B4-BE49-F238E27FC236}">
                    <a16:creationId xmlns:a16="http://schemas.microsoft.com/office/drawing/2014/main" id="{9F9A1DEB-1A82-2D80-3F53-99615C8903D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933" y="1062768"/>
                <a:ext cx="359636" cy="359636"/>
              </a:xfrm>
              <a:prstGeom prst="ellipse">
                <a:avLst/>
              </a:prstGeom>
              <a:solidFill>
                <a:srgbClr val="E0001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Yu Gothic" panose="020B0400000000000000" pitchFamily="34" charset="-128"/>
                    <a:ea typeface="Yu Gothic" panose="020B0400000000000000" pitchFamily="34" charset="-128"/>
                  </a:rPr>
                  <a:t>4</a:t>
                </a:r>
                <a:endParaRPr kumimoji="1" lang="ja-JP" altLang="en-US" sz="1400" b="1"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B8F89B-9F45-B66F-DFAE-9AAFB82A386C}"/>
              </a:ext>
            </a:extLst>
          </p:cNvPr>
          <p:cNvSpPr txBox="1"/>
          <p:nvPr/>
        </p:nvSpPr>
        <p:spPr>
          <a:xfrm>
            <a:off x="6596427" y="980809"/>
            <a:ext cx="4488153" cy="1777998"/>
          </a:xfrm>
          <a:prstGeom prst="rect">
            <a:avLst/>
          </a:prstGeom>
          <a:noFill/>
        </p:spPr>
        <p:txBody>
          <a:bodyPr wrap="square" tIns="503999" rtlCol="0">
            <a:no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今治ブランドタグがついているタオル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厚みのあるジャガード織りタオル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150" b="1">
                <a:latin typeface="Yu Gothic" panose="020B0400000000000000" pitchFamily="34" charset="-128"/>
                <a:ea typeface="Yu Gothic" panose="020B0400000000000000" pitchFamily="34" charset="-128"/>
              </a:rPr>
              <a:t>社名・ロゴマークを刺繍したタオル</a:t>
            </a:r>
            <a:endParaRPr lang="en-US" altLang="ja-JP" sz="11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ja-JP" altLang="en-US" sz="115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三角形 13">
            <a:extLst>
              <a:ext uri="{FF2B5EF4-FFF2-40B4-BE49-F238E27FC236}">
                <a16:creationId xmlns:a16="http://schemas.microsoft.com/office/drawing/2014/main" id="{7388E532-ABF8-06EE-6A13-98692FD8986E}"/>
              </a:ext>
            </a:extLst>
          </p:cNvPr>
          <p:cNvSpPr/>
          <p:nvPr/>
        </p:nvSpPr>
        <p:spPr>
          <a:xfrm rot="5400000">
            <a:off x="5889518" y="2279977"/>
            <a:ext cx="456869" cy="225828"/>
          </a:xfrm>
          <a:prstGeom prst="triangle">
            <a:avLst/>
          </a:prstGeom>
          <a:solidFill>
            <a:srgbClr val="162A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BF3C443F-B699-1B50-1618-CF5C91C3BD8C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8566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6">
            <a:extLst>
              <a:ext uri="{FF2B5EF4-FFF2-40B4-BE49-F238E27FC236}">
                <a16:creationId xmlns:a16="http://schemas.microsoft.com/office/drawing/2014/main" id="{41AC6555-2B08-BA16-A322-EFEB58DBFE6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34390" y="1575303"/>
            <a:ext cx="1123221" cy="491409"/>
          </a:xfrm>
          <a:prstGeom prst="rect">
            <a:avLst/>
          </a:prstGeom>
        </p:spPr>
      </p:pic>
      <p:sp>
        <p:nvSpPr>
          <p:cNvPr id="7" name="タイトル 1">
            <a:extLst>
              <a:ext uri="{FF2B5EF4-FFF2-40B4-BE49-F238E27FC236}">
                <a16:creationId xmlns:a16="http://schemas.microsoft.com/office/drawing/2014/main" id="{4E3F7485-3300-2C05-577D-F5216405D8AB}"/>
              </a:ext>
            </a:extLst>
          </p:cNvPr>
          <p:cNvSpPr txBox="1">
            <a:spLocks/>
          </p:cNvSpPr>
          <p:nvPr/>
        </p:nvSpPr>
        <p:spPr>
          <a:xfrm>
            <a:off x="3952527" y="2252509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オリジナルタオルの作り方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28F5E8DD-E906-F211-F3E7-C849A9EF9421}"/>
              </a:ext>
            </a:extLst>
          </p:cNvPr>
          <p:cNvSpPr txBox="1">
            <a:spLocks/>
          </p:cNvSpPr>
          <p:nvPr/>
        </p:nvSpPr>
        <p:spPr>
          <a:xfrm>
            <a:off x="3183115" y="2846069"/>
            <a:ext cx="5825782" cy="1616011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ja-JP" altLang="en-US" sz="4000" b="1">
                <a:latin typeface="Yu Gothic" panose="020B0400000000000000" pitchFamily="34" charset="-128"/>
                <a:ea typeface="Yu Gothic" panose="020B0400000000000000" pitchFamily="34" charset="-128"/>
              </a:rPr>
              <a:t>おすすめの製法が分かる</a:t>
            </a:r>
            <a:endParaRPr lang="en-US" altLang="ja-JP" sz="40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30000"/>
              </a:lnSpc>
            </a:pPr>
            <a:r>
              <a:rPr lang="ja-JP" altLang="en-US" sz="4000" b="1">
                <a:latin typeface="Yu Gothic" panose="020B0400000000000000" pitchFamily="34" charset="-128"/>
                <a:ea typeface="Yu Gothic" panose="020B0400000000000000" pitchFamily="34" charset="-128"/>
              </a:rPr>
              <a:t>タオル製法ツリー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91B721D6-86D8-4520-4743-1920C1FDD11C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447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04953-A940-8B3F-6260-3D1761B8F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C9C30-C247-C575-3DC6-7A98D93463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タオル製法分類ツリー（ロット分類）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08899AFF-6ACE-FABA-4E78-526351076B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sp>
        <p:nvSpPr>
          <p:cNvPr id="11" name="タイトル 1">
            <a:extLst>
              <a:ext uri="{FF2B5EF4-FFF2-40B4-BE49-F238E27FC236}">
                <a16:creationId xmlns:a16="http://schemas.microsoft.com/office/drawing/2014/main" id="{72CA2E78-A208-3732-C557-A3EEE8935292}"/>
              </a:ext>
            </a:extLst>
          </p:cNvPr>
          <p:cNvSpPr txBox="1">
            <a:spLocks/>
          </p:cNvSpPr>
          <p:nvPr/>
        </p:nvSpPr>
        <p:spPr>
          <a:xfrm>
            <a:off x="538747" y="6069035"/>
            <a:ext cx="1260430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インクジェット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87A6F65-C388-AE3B-2D20-3D8C40CEDB35}"/>
              </a:ext>
            </a:extLst>
          </p:cNvPr>
          <p:cNvSpPr txBox="1">
            <a:spLocks/>
          </p:cNvSpPr>
          <p:nvPr/>
        </p:nvSpPr>
        <p:spPr>
          <a:xfrm>
            <a:off x="2354597" y="6069035"/>
            <a:ext cx="1414318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シルクスクリーン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（顔料）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48A0A5A-9898-9175-4903-FE027E7ED002}"/>
              </a:ext>
            </a:extLst>
          </p:cNvPr>
          <p:cNvSpPr txBox="1">
            <a:spLocks/>
          </p:cNvSpPr>
          <p:nvPr/>
        </p:nvSpPr>
        <p:spPr>
          <a:xfrm>
            <a:off x="4324335" y="6069035"/>
            <a:ext cx="1414318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シルクスクリーン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（染料）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6B822AC-AA17-C8C2-0273-057A4942B0E1}"/>
              </a:ext>
            </a:extLst>
          </p:cNvPr>
          <p:cNvSpPr txBox="1">
            <a:spLocks/>
          </p:cNvSpPr>
          <p:nvPr/>
        </p:nvSpPr>
        <p:spPr>
          <a:xfrm>
            <a:off x="8801761" y="1796894"/>
            <a:ext cx="1800000" cy="4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刺繡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プリントネーム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34E539A0-4D36-0C0C-38BA-8251ACB055CA}"/>
              </a:ext>
            </a:extLst>
          </p:cNvPr>
          <p:cNvSpPr txBox="1">
            <a:spLocks/>
          </p:cNvSpPr>
          <p:nvPr/>
        </p:nvSpPr>
        <p:spPr>
          <a:xfrm>
            <a:off x="943275" y="3229374"/>
            <a:ext cx="975095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超小ロット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2107DD51-6C1E-8CF2-47AA-90A2013BF011}"/>
              </a:ext>
            </a:extLst>
          </p:cNvPr>
          <p:cNvSpPr txBox="1">
            <a:spLocks/>
          </p:cNvSpPr>
          <p:nvPr/>
        </p:nvSpPr>
        <p:spPr>
          <a:xfrm>
            <a:off x="3405181" y="3229374"/>
            <a:ext cx="1106542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中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大ロット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5353DB75-BDD2-88EB-007F-55B817FD6B2B}"/>
              </a:ext>
            </a:extLst>
          </p:cNvPr>
          <p:cNvSpPr txBox="1">
            <a:spLocks/>
          </p:cNvSpPr>
          <p:nvPr/>
        </p:nvSpPr>
        <p:spPr>
          <a:xfrm>
            <a:off x="8109922" y="6073458"/>
            <a:ext cx="1568206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上げ落ち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ジャガード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C894DA8-39DE-FE06-1A7C-240C0470201D}"/>
              </a:ext>
            </a:extLst>
          </p:cNvPr>
          <p:cNvSpPr txBox="1">
            <a:spLocks/>
          </p:cNvSpPr>
          <p:nvPr/>
        </p:nvSpPr>
        <p:spPr>
          <a:xfrm>
            <a:off x="10233546" y="6073458"/>
            <a:ext cx="1414318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毛違い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ジャガード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E661166-5487-164E-DCF9-674D32322F72}"/>
              </a:ext>
            </a:extLst>
          </p:cNvPr>
          <p:cNvSpPr txBox="1">
            <a:spLocks/>
          </p:cNvSpPr>
          <p:nvPr/>
        </p:nvSpPr>
        <p:spPr>
          <a:xfrm>
            <a:off x="6294073" y="6094912"/>
            <a:ext cx="1260429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フラット織り</a:t>
            </a: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C2673F7D-D14F-3087-1BED-410C8CACEE48}"/>
              </a:ext>
            </a:extLst>
          </p:cNvPr>
          <p:cNvSpPr txBox="1">
            <a:spLocks/>
          </p:cNvSpPr>
          <p:nvPr/>
        </p:nvSpPr>
        <p:spPr>
          <a:xfrm>
            <a:off x="7340114" y="4667855"/>
            <a:ext cx="1348596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ブロックごと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（最大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7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色）</a:t>
            </a:r>
          </a:p>
        </p:txBody>
      </p:sp>
      <p:sp>
        <p:nvSpPr>
          <p:cNvPr id="34" name="タイトル 1">
            <a:extLst>
              <a:ext uri="{FF2B5EF4-FFF2-40B4-BE49-F238E27FC236}">
                <a16:creationId xmlns:a16="http://schemas.microsoft.com/office/drawing/2014/main" id="{FAF75044-C986-47EB-600D-D767577A5338}"/>
              </a:ext>
            </a:extLst>
          </p:cNvPr>
          <p:cNvSpPr txBox="1">
            <a:spLocks/>
          </p:cNvSpPr>
          <p:nvPr/>
        </p:nvSpPr>
        <p:spPr>
          <a:xfrm>
            <a:off x="8978337" y="4760188"/>
            <a:ext cx="733042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白＋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4" name="タイトル 1">
            <a:extLst>
              <a:ext uri="{FF2B5EF4-FFF2-40B4-BE49-F238E27FC236}">
                <a16:creationId xmlns:a16="http://schemas.microsoft.com/office/drawing/2014/main" id="{E2B5D3CE-A7DA-C3F8-D17E-D320FE2A20C4}"/>
              </a:ext>
            </a:extLst>
          </p:cNvPr>
          <p:cNvSpPr txBox="1">
            <a:spLocks/>
          </p:cNvSpPr>
          <p:nvPr/>
        </p:nvSpPr>
        <p:spPr>
          <a:xfrm>
            <a:off x="3057702" y="1804499"/>
            <a:ext cx="1800000" cy="43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プリント系列</a:t>
            </a:r>
          </a:p>
        </p:txBody>
      </p:sp>
      <p:sp>
        <p:nvSpPr>
          <p:cNvPr id="91" name="タイトル 1">
            <a:extLst>
              <a:ext uri="{FF2B5EF4-FFF2-40B4-BE49-F238E27FC236}">
                <a16:creationId xmlns:a16="http://schemas.microsoft.com/office/drawing/2014/main" id="{577C3285-A92B-24F8-3B6A-283990F21F98}"/>
              </a:ext>
            </a:extLst>
          </p:cNvPr>
          <p:cNvSpPr txBox="1">
            <a:spLocks/>
          </p:cNvSpPr>
          <p:nvPr/>
        </p:nvSpPr>
        <p:spPr>
          <a:xfrm>
            <a:off x="5976880" y="1804499"/>
            <a:ext cx="1800000" cy="43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ジャガード織系列</a:t>
            </a:r>
          </a:p>
        </p:txBody>
      </p:sp>
      <p:sp>
        <p:nvSpPr>
          <p:cNvPr id="92" name="タイトル 1">
            <a:extLst>
              <a:ext uri="{FF2B5EF4-FFF2-40B4-BE49-F238E27FC236}">
                <a16:creationId xmlns:a16="http://schemas.microsoft.com/office/drawing/2014/main" id="{BB2F9C98-8CCE-C038-805F-73BE71AD5CF9}"/>
              </a:ext>
            </a:extLst>
          </p:cNvPr>
          <p:cNvSpPr txBox="1">
            <a:spLocks/>
          </p:cNvSpPr>
          <p:nvPr/>
        </p:nvSpPr>
        <p:spPr>
          <a:xfrm>
            <a:off x="3670499" y="939756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プリントするか、織るか？</a:t>
            </a:r>
          </a:p>
        </p:txBody>
      </p:sp>
      <p:sp>
        <p:nvSpPr>
          <p:cNvPr id="93" name="タイトル 1">
            <a:extLst>
              <a:ext uri="{FF2B5EF4-FFF2-40B4-BE49-F238E27FC236}">
                <a16:creationId xmlns:a16="http://schemas.microsoft.com/office/drawing/2014/main" id="{A86E667F-981B-99F9-3A43-5E718D852C94}"/>
              </a:ext>
            </a:extLst>
          </p:cNvPr>
          <p:cNvSpPr txBox="1">
            <a:spLocks/>
          </p:cNvSpPr>
          <p:nvPr/>
        </p:nvSpPr>
        <p:spPr>
          <a:xfrm>
            <a:off x="2720479" y="3793955"/>
            <a:ext cx="1260431" cy="378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色数は？</a:t>
            </a:r>
          </a:p>
        </p:txBody>
      </p:sp>
      <p:sp>
        <p:nvSpPr>
          <p:cNvPr id="96" name="タイトル 1">
            <a:extLst>
              <a:ext uri="{FF2B5EF4-FFF2-40B4-BE49-F238E27FC236}">
                <a16:creationId xmlns:a16="http://schemas.microsoft.com/office/drawing/2014/main" id="{D72445BB-6F7D-C734-AE8D-8405CCCA90CA}"/>
              </a:ext>
            </a:extLst>
          </p:cNvPr>
          <p:cNvSpPr txBox="1">
            <a:spLocks/>
          </p:cNvSpPr>
          <p:nvPr/>
        </p:nvSpPr>
        <p:spPr>
          <a:xfrm>
            <a:off x="1364694" y="2685816"/>
            <a:ext cx="1693008" cy="3782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ロット数は？</a:t>
            </a:r>
          </a:p>
        </p:txBody>
      </p:sp>
      <p:sp>
        <p:nvSpPr>
          <p:cNvPr id="97" name="タイトル 1">
            <a:extLst>
              <a:ext uri="{FF2B5EF4-FFF2-40B4-BE49-F238E27FC236}">
                <a16:creationId xmlns:a16="http://schemas.microsoft.com/office/drawing/2014/main" id="{3B66E4EF-433E-E381-CEC9-1C45EAB16A0E}"/>
              </a:ext>
            </a:extLst>
          </p:cNvPr>
          <p:cNvSpPr txBox="1">
            <a:spLocks/>
          </p:cNvSpPr>
          <p:nvPr/>
        </p:nvSpPr>
        <p:spPr>
          <a:xfrm>
            <a:off x="4227644" y="4320752"/>
            <a:ext cx="733042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数色</a:t>
            </a:r>
          </a:p>
        </p:txBody>
      </p:sp>
      <p:sp>
        <p:nvSpPr>
          <p:cNvPr id="98" name="タイトル 1">
            <a:extLst>
              <a:ext uri="{FF2B5EF4-FFF2-40B4-BE49-F238E27FC236}">
                <a16:creationId xmlns:a16="http://schemas.microsoft.com/office/drawing/2014/main" id="{A88BD8BD-454D-67F0-0B99-4E3786FD069A}"/>
              </a:ext>
            </a:extLst>
          </p:cNvPr>
          <p:cNvSpPr txBox="1">
            <a:spLocks/>
          </p:cNvSpPr>
          <p:nvPr/>
        </p:nvSpPr>
        <p:spPr>
          <a:xfrm>
            <a:off x="3405424" y="4657960"/>
            <a:ext cx="1708199" cy="378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価格重視？品質重視？</a:t>
            </a: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6F3E2619-383C-CF8D-4FF6-7D04A8283714}"/>
              </a:ext>
            </a:extLst>
          </p:cNvPr>
          <p:cNvCxnSpPr>
            <a:cxnSpLocks/>
            <a:stCxn id="92" idx="2"/>
            <a:endCxn id="84" idx="0"/>
          </p:cNvCxnSpPr>
          <p:nvPr/>
        </p:nvCxnSpPr>
        <p:spPr>
          <a:xfrm flipH="1">
            <a:off x="3957702" y="1197125"/>
            <a:ext cx="1856271" cy="6073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3E4EAA86-AD93-FC61-0AFB-E2D29AD9FC37}"/>
              </a:ext>
            </a:extLst>
          </p:cNvPr>
          <p:cNvCxnSpPr>
            <a:cxnSpLocks/>
            <a:stCxn id="96" idx="2"/>
            <a:endCxn id="93" idx="0"/>
          </p:cNvCxnSpPr>
          <p:nvPr/>
        </p:nvCxnSpPr>
        <p:spPr>
          <a:xfrm>
            <a:off x="2211198" y="3064045"/>
            <a:ext cx="1139497" cy="7299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>
            <a:extLst>
              <a:ext uri="{FF2B5EF4-FFF2-40B4-BE49-F238E27FC236}">
                <a16:creationId xmlns:a16="http://schemas.microsoft.com/office/drawing/2014/main" id="{A939F79A-D71E-A9EF-22D7-57D3937A2E6C}"/>
              </a:ext>
            </a:extLst>
          </p:cNvPr>
          <p:cNvCxnSpPr>
            <a:cxnSpLocks/>
            <a:stCxn id="96" idx="2"/>
            <a:endCxn id="11" idx="0"/>
          </p:cNvCxnSpPr>
          <p:nvPr/>
        </p:nvCxnSpPr>
        <p:spPr>
          <a:xfrm flipH="1">
            <a:off x="1168962" y="3064045"/>
            <a:ext cx="1042236" cy="3004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>
            <a:extLst>
              <a:ext uri="{FF2B5EF4-FFF2-40B4-BE49-F238E27FC236}">
                <a16:creationId xmlns:a16="http://schemas.microsoft.com/office/drawing/2014/main" id="{3AC5303A-0064-AA2A-2C6D-36362398F81E}"/>
              </a:ext>
            </a:extLst>
          </p:cNvPr>
          <p:cNvCxnSpPr>
            <a:cxnSpLocks/>
            <a:stCxn id="93" idx="2"/>
            <a:endCxn id="11" idx="0"/>
          </p:cNvCxnSpPr>
          <p:nvPr/>
        </p:nvCxnSpPr>
        <p:spPr>
          <a:xfrm flipH="1">
            <a:off x="1168962" y="4172184"/>
            <a:ext cx="2181733" cy="18968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直線矢印コネクタ 130">
            <a:extLst>
              <a:ext uri="{FF2B5EF4-FFF2-40B4-BE49-F238E27FC236}">
                <a16:creationId xmlns:a16="http://schemas.microsoft.com/office/drawing/2014/main" id="{153AF993-9107-4DD6-E0D1-E74444FD550A}"/>
              </a:ext>
            </a:extLst>
          </p:cNvPr>
          <p:cNvCxnSpPr>
            <a:cxnSpLocks/>
            <a:stCxn id="93" idx="2"/>
            <a:endCxn id="98" idx="0"/>
          </p:cNvCxnSpPr>
          <p:nvPr/>
        </p:nvCxnSpPr>
        <p:spPr>
          <a:xfrm>
            <a:off x="3350695" y="4172184"/>
            <a:ext cx="908829" cy="4857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BB186ED5-235D-CB12-4444-40875A0DC2CA}"/>
              </a:ext>
            </a:extLst>
          </p:cNvPr>
          <p:cNvCxnSpPr>
            <a:cxnSpLocks/>
            <a:stCxn id="98" idx="2"/>
            <a:endCxn id="6" idx="0"/>
          </p:cNvCxnSpPr>
          <p:nvPr/>
        </p:nvCxnSpPr>
        <p:spPr>
          <a:xfrm flipH="1">
            <a:off x="3061756" y="5036189"/>
            <a:ext cx="1197768" cy="10328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2" name="タイトル 1">
            <a:extLst>
              <a:ext uri="{FF2B5EF4-FFF2-40B4-BE49-F238E27FC236}">
                <a16:creationId xmlns:a16="http://schemas.microsoft.com/office/drawing/2014/main" id="{65E09A3C-12A8-54BE-8645-2D14DF762931}"/>
              </a:ext>
            </a:extLst>
          </p:cNvPr>
          <p:cNvSpPr txBox="1">
            <a:spLocks/>
          </p:cNvSpPr>
          <p:nvPr/>
        </p:nvSpPr>
        <p:spPr>
          <a:xfrm>
            <a:off x="3238563" y="5289110"/>
            <a:ext cx="490989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安価</a:t>
            </a:r>
          </a:p>
        </p:txBody>
      </p:sp>
      <p:cxnSp>
        <p:nvCxnSpPr>
          <p:cNvPr id="143" name="直線矢印コネクタ 142">
            <a:extLst>
              <a:ext uri="{FF2B5EF4-FFF2-40B4-BE49-F238E27FC236}">
                <a16:creationId xmlns:a16="http://schemas.microsoft.com/office/drawing/2014/main" id="{19613B58-A9F9-9081-8EE9-5267CDE8C38E}"/>
              </a:ext>
            </a:extLst>
          </p:cNvPr>
          <p:cNvCxnSpPr>
            <a:cxnSpLocks/>
            <a:stCxn id="98" idx="2"/>
            <a:endCxn id="9" idx="0"/>
          </p:cNvCxnSpPr>
          <p:nvPr/>
        </p:nvCxnSpPr>
        <p:spPr>
          <a:xfrm>
            <a:off x="4259524" y="5036189"/>
            <a:ext cx="771970" cy="10328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タイトル 1">
            <a:extLst>
              <a:ext uri="{FF2B5EF4-FFF2-40B4-BE49-F238E27FC236}">
                <a16:creationId xmlns:a16="http://schemas.microsoft.com/office/drawing/2014/main" id="{EBFF3675-0FBC-8114-C282-DFA6B2D5748B}"/>
              </a:ext>
            </a:extLst>
          </p:cNvPr>
          <p:cNvSpPr txBox="1">
            <a:spLocks/>
          </p:cNvSpPr>
          <p:nvPr/>
        </p:nvSpPr>
        <p:spPr>
          <a:xfrm>
            <a:off x="4746753" y="5344451"/>
            <a:ext cx="798765" cy="257369"/>
          </a:xfrm>
          <a:prstGeom prst="rect">
            <a:avLst/>
          </a:prstGeom>
          <a:noFill/>
        </p:spPr>
        <p:txBody>
          <a:bodyPr vert="horz" wrap="squar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吸水性◎</a:t>
            </a:r>
            <a:endParaRPr lang="ja-JP" altLang="en-US" sz="14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60" name="タイトル 1">
            <a:extLst>
              <a:ext uri="{FF2B5EF4-FFF2-40B4-BE49-F238E27FC236}">
                <a16:creationId xmlns:a16="http://schemas.microsoft.com/office/drawing/2014/main" id="{36946806-1F76-0606-6BCE-D5965A783FE1}"/>
              </a:ext>
            </a:extLst>
          </p:cNvPr>
          <p:cNvSpPr txBox="1">
            <a:spLocks/>
          </p:cNvSpPr>
          <p:nvPr/>
        </p:nvSpPr>
        <p:spPr>
          <a:xfrm>
            <a:off x="1779741" y="4320752"/>
            <a:ext cx="1722095" cy="3958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フルカラー</a:t>
            </a:r>
            <a:endParaRPr lang="en-US" altLang="ja-JP" sz="1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r">
              <a:lnSpc>
                <a:spcPct val="100000"/>
              </a:lnSpc>
            </a:pPr>
            <a:r>
              <a:rPr lang="ja-JP" altLang="en-US" sz="10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（写真・グラデーション）</a:t>
            </a:r>
            <a:endParaRPr lang="ja-JP" altLang="en-US" sz="10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169" name="直線矢印コネクタ 168">
            <a:extLst>
              <a:ext uri="{FF2B5EF4-FFF2-40B4-BE49-F238E27FC236}">
                <a16:creationId xmlns:a16="http://schemas.microsoft.com/office/drawing/2014/main" id="{866E1C69-221D-B588-04A3-199EA5792DDD}"/>
              </a:ext>
            </a:extLst>
          </p:cNvPr>
          <p:cNvCxnSpPr>
            <a:cxnSpLocks/>
            <a:stCxn id="84" idx="2"/>
            <a:endCxn id="96" idx="0"/>
          </p:cNvCxnSpPr>
          <p:nvPr/>
        </p:nvCxnSpPr>
        <p:spPr>
          <a:xfrm flipH="1">
            <a:off x="2211198" y="2236499"/>
            <a:ext cx="1746504" cy="4493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タイトル 1">
            <a:extLst>
              <a:ext uri="{FF2B5EF4-FFF2-40B4-BE49-F238E27FC236}">
                <a16:creationId xmlns:a16="http://schemas.microsoft.com/office/drawing/2014/main" id="{4C23260B-0211-D810-B9A3-34C456B0F187}"/>
              </a:ext>
            </a:extLst>
          </p:cNvPr>
          <p:cNvSpPr txBox="1">
            <a:spLocks/>
          </p:cNvSpPr>
          <p:nvPr/>
        </p:nvSpPr>
        <p:spPr>
          <a:xfrm>
            <a:off x="2630439" y="5533119"/>
            <a:ext cx="952654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手触り硬い</a:t>
            </a:r>
          </a:p>
        </p:txBody>
      </p: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90A7E975-8BFB-C5E3-7C33-F2CCA2227CBE}"/>
              </a:ext>
            </a:extLst>
          </p:cNvPr>
          <p:cNvCxnSpPr>
            <a:cxnSpLocks/>
            <a:stCxn id="92" idx="2"/>
            <a:endCxn id="91" idx="0"/>
          </p:cNvCxnSpPr>
          <p:nvPr/>
        </p:nvCxnSpPr>
        <p:spPr>
          <a:xfrm>
            <a:off x="5813973" y="1197125"/>
            <a:ext cx="1062907" cy="6073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タイトル 1">
            <a:extLst>
              <a:ext uri="{FF2B5EF4-FFF2-40B4-BE49-F238E27FC236}">
                <a16:creationId xmlns:a16="http://schemas.microsoft.com/office/drawing/2014/main" id="{CC4BD685-6C09-55DA-6B33-CA6DE22BE346}"/>
              </a:ext>
            </a:extLst>
          </p:cNvPr>
          <p:cNvSpPr txBox="1">
            <a:spLocks/>
          </p:cNvSpPr>
          <p:nvPr/>
        </p:nvSpPr>
        <p:spPr>
          <a:xfrm>
            <a:off x="6460245" y="3326689"/>
            <a:ext cx="975096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小ロット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50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</a:p>
        </p:txBody>
      </p:sp>
      <p:sp>
        <p:nvSpPr>
          <p:cNvPr id="202" name="タイトル 1">
            <a:extLst>
              <a:ext uri="{FF2B5EF4-FFF2-40B4-BE49-F238E27FC236}">
                <a16:creationId xmlns:a16="http://schemas.microsoft.com/office/drawing/2014/main" id="{785E9EF9-43B3-7819-569D-BA506DF1F282}"/>
              </a:ext>
            </a:extLst>
          </p:cNvPr>
          <p:cNvSpPr txBox="1">
            <a:spLocks/>
          </p:cNvSpPr>
          <p:nvPr/>
        </p:nvSpPr>
        <p:spPr>
          <a:xfrm>
            <a:off x="6558406" y="2685816"/>
            <a:ext cx="1693008" cy="3782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ロット数は？</a:t>
            </a:r>
          </a:p>
        </p:txBody>
      </p:sp>
      <p:cxnSp>
        <p:nvCxnSpPr>
          <p:cNvPr id="203" name="直線矢印コネクタ 202">
            <a:extLst>
              <a:ext uri="{FF2B5EF4-FFF2-40B4-BE49-F238E27FC236}">
                <a16:creationId xmlns:a16="http://schemas.microsoft.com/office/drawing/2014/main" id="{11469425-8542-2A3A-102F-00DB08418737}"/>
              </a:ext>
            </a:extLst>
          </p:cNvPr>
          <p:cNvCxnSpPr>
            <a:cxnSpLocks/>
            <a:stCxn id="91" idx="2"/>
            <a:endCxn id="202" idx="0"/>
          </p:cNvCxnSpPr>
          <p:nvPr/>
        </p:nvCxnSpPr>
        <p:spPr>
          <a:xfrm>
            <a:off x="6876880" y="2236499"/>
            <a:ext cx="528030" cy="4493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直線矢印コネクタ 206">
            <a:extLst>
              <a:ext uri="{FF2B5EF4-FFF2-40B4-BE49-F238E27FC236}">
                <a16:creationId xmlns:a16="http://schemas.microsoft.com/office/drawing/2014/main" id="{B0710E92-171F-07A8-C380-6FD3692973AB}"/>
              </a:ext>
            </a:extLst>
          </p:cNvPr>
          <p:cNvCxnSpPr>
            <a:cxnSpLocks/>
            <a:stCxn id="202" idx="2"/>
            <a:endCxn id="5" idx="0"/>
          </p:cNvCxnSpPr>
          <p:nvPr/>
        </p:nvCxnSpPr>
        <p:spPr>
          <a:xfrm flipH="1">
            <a:off x="6924288" y="3064045"/>
            <a:ext cx="480622" cy="30308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直線矢印コネクタ 209">
            <a:extLst>
              <a:ext uri="{FF2B5EF4-FFF2-40B4-BE49-F238E27FC236}">
                <a16:creationId xmlns:a16="http://schemas.microsoft.com/office/drawing/2014/main" id="{1CB5CEF1-EE32-F91A-0DA7-291C82356D7F}"/>
              </a:ext>
            </a:extLst>
          </p:cNvPr>
          <p:cNvCxnSpPr>
            <a:cxnSpLocks/>
            <a:stCxn id="202" idx="2"/>
            <a:endCxn id="226" idx="0"/>
          </p:cNvCxnSpPr>
          <p:nvPr/>
        </p:nvCxnSpPr>
        <p:spPr>
          <a:xfrm>
            <a:off x="7404910" y="3064045"/>
            <a:ext cx="1676254" cy="7299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1" name="タイトル 1">
            <a:extLst>
              <a:ext uri="{FF2B5EF4-FFF2-40B4-BE49-F238E27FC236}">
                <a16:creationId xmlns:a16="http://schemas.microsoft.com/office/drawing/2014/main" id="{4676CCA1-3196-E150-B023-228778BA6AB7}"/>
              </a:ext>
            </a:extLst>
          </p:cNvPr>
          <p:cNvSpPr txBox="1">
            <a:spLocks/>
          </p:cNvSpPr>
          <p:nvPr/>
        </p:nvSpPr>
        <p:spPr>
          <a:xfrm>
            <a:off x="8713496" y="3229374"/>
            <a:ext cx="1106542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中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大ロット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枚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〜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</a:p>
        </p:txBody>
      </p:sp>
      <p:sp>
        <p:nvSpPr>
          <p:cNvPr id="226" name="タイトル 1">
            <a:extLst>
              <a:ext uri="{FF2B5EF4-FFF2-40B4-BE49-F238E27FC236}">
                <a16:creationId xmlns:a16="http://schemas.microsoft.com/office/drawing/2014/main" id="{DCF40EED-568B-F639-24EA-4424CB381CFB}"/>
              </a:ext>
            </a:extLst>
          </p:cNvPr>
          <p:cNvSpPr txBox="1">
            <a:spLocks/>
          </p:cNvSpPr>
          <p:nvPr/>
        </p:nvSpPr>
        <p:spPr>
          <a:xfrm>
            <a:off x="8450948" y="3793955"/>
            <a:ext cx="1260431" cy="378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色数は？</a:t>
            </a:r>
          </a:p>
        </p:txBody>
      </p:sp>
      <p:cxnSp>
        <p:nvCxnSpPr>
          <p:cNvPr id="227" name="直線矢印コネクタ 226">
            <a:extLst>
              <a:ext uri="{FF2B5EF4-FFF2-40B4-BE49-F238E27FC236}">
                <a16:creationId xmlns:a16="http://schemas.microsoft.com/office/drawing/2014/main" id="{22F01A40-BC23-E5E6-0F9F-37D677430A29}"/>
              </a:ext>
            </a:extLst>
          </p:cNvPr>
          <p:cNvCxnSpPr>
            <a:cxnSpLocks/>
            <a:stCxn id="226" idx="2"/>
            <a:endCxn id="3" idx="0"/>
          </p:cNvCxnSpPr>
          <p:nvPr/>
        </p:nvCxnSpPr>
        <p:spPr>
          <a:xfrm flipH="1">
            <a:off x="8894025" y="4172184"/>
            <a:ext cx="187139" cy="19012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直線矢印コネクタ 230">
            <a:extLst>
              <a:ext uri="{FF2B5EF4-FFF2-40B4-BE49-F238E27FC236}">
                <a16:creationId xmlns:a16="http://schemas.microsoft.com/office/drawing/2014/main" id="{FF752EF6-C58E-5683-F652-51D1329C603E}"/>
              </a:ext>
            </a:extLst>
          </p:cNvPr>
          <p:cNvCxnSpPr>
            <a:cxnSpLocks/>
            <a:stCxn id="226" idx="2"/>
            <a:endCxn id="4" idx="0"/>
          </p:cNvCxnSpPr>
          <p:nvPr/>
        </p:nvCxnSpPr>
        <p:spPr>
          <a:xfrm>
            <a:off x="9081164" y="4172184"/>
            <a:ext cx="1859541" cy="19012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直線矢印コネクタ 256">
            <a:extLst>
              <a:ext uri="{FF2B5EF4-FFF2-40B4-BE49-F238E27FC236}">
                <a16:creationId xmlns:a16="http://schemas.microsoft.com/office/drawing/2014/main" id="{48BC1AB2-E4FC-1108-ED17-2BF167DDE1B6}"/>
              </a:ext>
            </a:extLst>
          </p:cNvPr>
          <p:cNvCxnSpPr>
            <a:cxnSpLocks/>
            <a:stCxn id="226" idx="2"/>
            <a:endCxn id="5" idx="0"/>
          </p:cNvCxnSpPr>
          <p:nvPr/>
        </p:nvCxnSpPr>
        <p:spPr>
          <a:xfrm flipH="1">
            <a:off x="6924288" y="4172184"/>
            <a:ext cx="2156876" cy="1922728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0" name="タイトル 1">
            <a:extLst>
              <a:ext uri="{FF2B5EF4-FFF2-40B4-BE49-F238E27FC236}">
                <a16:creationId xmlns:a16="http://schemas.microsoft.com/office/drawing/2014/main" id="{FF7EBDF9-F0D1-1B60-C938-B4D35BFA5B81}"/>
              </a:ext>
            </a:extLst>
          </p:cNvPr>
          <p:cNvSpPr txBox="1">
            <a:spLocks/>
          </p:cNvSpPr>
          <p:nvPr/>
        </p:nvSpPr>
        <p:spPr>
          <a:xfrm>
            <a:off x="9989993" y="4667855"/>
            <a:ext cx="952654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2〜3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（白含む）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261" name="直線矢印コネクタ 260">
            <a:extLst>
              <a:ext uri="{FF2B5EF4-FFF2-40B4-BE49-F238E27FC236}">
                <a16:creationId xmlns:a16="http://schemas.microsoft.com/office/drawing/2014/main" id="{6DF99E8B-C843-FC90-989B-2FC4C90EE6EB}"/>
              </a:ext>
            </a:extLst>
          </p:cNvPr>
          <p:cNvCxnSpPr>
            <a:cxnSpLocks/>
            <a:stCxn id="92" idx="2"/>
            <a:endCxn id="14" idx="0"/>
          </p:cNvCxnSpPr>
          <p:nvPr/>
        </p:nvCxnSpPr>
        <p:spPr>
          <a:xfrm>
            <a:off x="5813973" y="1197125"/>
            <a:ext cx="3887788" cy="59976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タイトル 1">
            <a:extLst>
              <a:ext uri="{FF2B5EF4-FFF2-40B4-BE49-F238E27FC236}">
                <a16:creationId xmlns:a16="http://schemas.microsoft.com/office/drawing/2014/main" id="{E53D7F84-5BE8-9FCB-8E50-37BB908A1B75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898BB714-D640-8964-AF44-AECD369A7B43}"/>
              </a:ext>
            </a:extLst>
          </p:cNvPr>
          <p:cNvSpPr txBox="1">
            <a:spLocks/>
          </p:cNvSpPr>
          <p:nvPr/>
        </p:nvSpPr>
        <p:spPr>
          <a:xfrm>
            <a:off x="7871312" y="1288355"/>
            <a:ext cx="1723678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既製品へ後加工</a:t>
            </a: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8A5E4699-D7B3-65D0-A5CD-301B787122D1}"/>
              </a:ext>
            </a:extLst>
          </p:cNvPr>
          <p:cNvSpPr txBox="1">
            <a:spLocks/>
          </p:cNvSpPr>
          <p:nvPr/>
        </p:nvSpPr>
        <p:spPr>
          <a:xfrm>
            <a:off x="4909160" y="5631213"/>
            <a:ext cx="798765" cy="257369"/>
          </a:xfrm>
          <a:prstGeom prst="rect">
            <a:avLst/>
          </a:prstGeom>
          <a:noFill/>
        </p:spPr>
        <p:txBody>
          <a:bodyPr vert="horz" wrap="squar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肌触り◎</a:t>
            </a:r>
            <a:endParaRPr lang="ja-JP" altLang="en-US" sz="14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8445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FE002-1162-DB54-7951-960D02020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9F719-4F4E-F6A7-521A-948AA5CF56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33658"/>
            <a:ext cx="10515600" cy="484991"/>
          </a:xfrm>
          <a:solidFill>
            <a:srgbClr val="162A81"/>
          </a:solidFill>
        </p:spPr>
        <p:txBody>
          <a:bodyPr lIns="90000" tIns="36000" bIns="72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タオル製法分類ツリー（価格分類）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A21B3E6C-5EB6-5A04-3B06-5FE5EBE53C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64" y="6455121"/>
            <a:ext cx="750736" cy="328447"/>
          </a:xfrm>
          <a:prstGeom prst="rect">
            <a:avLst/>
          </a:prstGeom>
        </p:spPr>
      </p:pic>
      <p:sp>
        <p:nvSpPr>
          <p:cNvPr id="11" name="タイトル 1">
            <a:extLst>
              <a:ext uri="{FF2B5EF4-FFF2-40B4-BE49-F238E27FC236}">
                <a16:creationId xmlns:a16="http://schemas.microsoft.com/office/drawing/2014/main" id="{3CC38EEA-3ECE-59EA-9552-DD3EC4DD87D2}"/>
              </a:ext>
            </a:extLst>
          </p:cNvPr>
          <p:cNvSpPr txBox="1">
            <a:spLocks/>
          </p:cNvSpPr>
          <p:nvPr/>
        </p:nvSpPr>
        <p:spPr>
          <a:xfrm>
            <a:off x="499997" y="5967352"/>
            <a:ext cx="1453817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シルクスクリーン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（顔料）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F21C6836-CBF0-3895-CB52-9CB071492D11}"/>
              </a:ext>
            </a:extLst>
          </p:cNvPr>
          <p:cNvSpPr txBox="1">
            <a:spLocks/>
          </p:cNvSpPr>
          <p:nvPr/>
        </p:nvSpPr>
        <p:spPr>
          <a:xfrm>
            <a:off x="2256569" y="5967352"/>
            <a:ext cx="1631316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シルクスクリーン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（染料）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B944BDBA-053A-59CD-2DFB-57297DD50A9A}"/>
              </a:ext>
            </a:extLst>
          </p:cNvPr>
          <p:cNvSpPr txBox="1">
            <a:spLocks/>
          </p:cNvSpPr>
          <p:nvPr/>
        </p:nvSpPr>
        <p:spPr>
          <a:xfrm>
            <a:off x="4093626" y="5967352"/>
            <a:ext cx="1631316" cy="4420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インクジェット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EF0A9325-2922-6F45-07AD-DC780DE41F15}"/>
              </a:ext>
            </a:extLst>
          </p:cNvPr>
          <p:cNvSpPr txBox="1">
            <a:spLocks/>
          </p:cNvSpPr>
          <p:nvPr/>
        </p:nvSpPr>
        <p:spPr>
          <a:xfrm>
            <a:off x="8801760" y="2033095"/>
            <a:ext cx="1800000" cy="4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刺繡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プリントネーム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BAE4B5A7-ED35-25CA-A808-F99BE909D4F2}"/>
              </a:ext>
            </a:extLst>
          </p:cNvPr>
          <p:cNvSpPr txBox="1">
            <a:spLocks/>
          </p:cNvSpPr>
          <p:nvPr/>
        </p:nvSpPr>
        <p:spPr>
          <a:xfrm>
            <a:off x="2200115" y="3630243"/>
            <a:ext cx="490988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安価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5A552545-7CEB-4444-A36C-C0340B070434}"/>
              </a:ext>
            </a:extLst>
          </p:cNvPr>
          <p:cNvSpPr txBox="1">
            <a:spLocks/>
          </p:cNvSpPr>
          <p:nvPr/>
        </p:nvSpPr>
        <p:spPr>
          <a:xfrm>
            <a:off x="3674586" y="3630243"/>
            <a:ext cx="1260430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高価（高品質）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A0AC583-E996-EF74-43C8-4322DF74B603}"/>
              </a:ext>
            </a:extLst>
          </p:cNvPr>
          <p:cNvSpPr txBox="1">
            <a:spLocks/>
          </p:cNvSpPr>
          <p:nvPr/>
        </p:nvSpPr>
        <p:spPr>
          <a:xfrm>
            <a:off x="9640657" y="5971775"/>
            <a:ext cx="1808815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フラット織り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34E81B7-6197-20AA-2BD9-93A3831DA4E3}"/>
              </a:ext>
            </a:extLst>
          </p:cNvPr>
          <p:cNvSpPr txBox="1">
            <a:spLocks/>
          </p:cNvSpPr>
          <p:nvPr/>
        </p:nvSpPr>
        <p:spPr>
          <a:xfrm>
            <a:off x="7759117" y="5971775"/>
            <a:ext cx="1631316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毛違い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ジャガード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830051E-D7B4-7F8D-43D7-5028E81FB3B9}"/>
              </a:ext>
            </a:extLst>
          </p:cNvPr>
          <p:cNvSpPr txBox="1">
            <a:spLocks/>
          </p:cNvSpPr>
          <p:nvPr/>
        </p:nvSpPr>
        <p:spPr>
          <a:xfrm>
            <a:off x="6075559" y="5993229"/>
            <a:ext cx="1453816" cy="43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上げ落ち</a:t>
            </a: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307413FB-4ED8-8816-5CC6-7B2A1D04D3D1}"/>
              </a:ext>
            </a:extLst>
          </p:cNvPr>
          <p:cNvSpPr txBox="1">
            <a:spLocks/>
          </p:cNvSpPr>
          <p:nvPr/>
        </p:nvSpPr>
        <p:spPr>
          <a:xfrm>
            <a:off x="9499224" y="4833180"/>
            <a:ext cx="1348596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ブロックごと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（最大</a:t>
            </a: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7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色）</a:t>
            </a:r>
            <a:endParaRPr lang="ja-JP" altLang="en-US" sz="105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4" name="タイトル 1">
            <a:extLst>
              <a:ext uri="{FF2B5EF4-FFF2-40B4-BE49-F238E27FC236}">
                <a16:creationId xmlns:a16="http://schemas.microsoft.com/office/drawing/2014/main" id="{A4D21271-67D1-673D-2E36-69A3E5C65F80}"/>
              </a:ext>
            </a:extLst>
          </p:cNvPr>
          <p:cNvSpPr txBox="1">
            <a:spLocks/>
          </p:cNvSpPr>
          <p:nvPr/>
        </p:nvSpPr>
        <p:spPr>
          <a:xfrm>
            <a:off x="2888391" y="2033095"/>
            <a:ext cx="1800000" cy="43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プリント系列</a:t>
            </a:r>
          </a:p>
        </p:txBody>
      </p:sp>
      <p:sp>
        <p:nvSpPr>
          <p:cNvPr id="91" name="タイトル 1">
            <a:extLst>
              <a:ext uri="{FF2B5EF4-FFF2-40B4-BE49-F238E27FC236}">
                <a16:creationId xmlns:a16="http://schemas.microsoft.com/office/drawing/2014/main" id="{BA6FAED6-5E16-6E1F-18A0-0CFFAFE73229}"/>
              </a:ext>
            </a:extLst>
          </p:cNvPr>
          <p:cNvSpPr txBox="1">
            <a:spLocks/>
          </p:cNvSpPr>
          <p:nvPr/>
        </p:nvSpPr>
        <p:spPr>
          <a:xfrm>
            <a:off x="5976880" y="2033095"/>
            <a:ext cx="1800000" cy="43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ジャガード織系列</a:t>
            </a:r>
          </a:p>
        </p:txBody>
      </p:sp>
      <p:sp>
        <p:nvSpPr>
          <p:cNvPr id="92" name="タイトル 1">
            <a:extLst>
              <a:ext uri="{FF2B5EF4-FFF2-40B4-BE49-F238E27FC236}">
                <a16:creationId xmlns:a16="http://schemas.microsoft.com/office/drawing/2014/main" id="{9C86373B-B2C0-2159-2F5C-2323F120B426}"/>
              </a:ext>
            </a:extLst>
          </p:cNvPr>
          <p:cNvSpPr txBox="1">
            <a:spLocks/>
          </p:cNvSpPr>
          <p:nvPr/>
        </p:nvSpPr>
        <p:spPr>
          <a:xfrm>
            <a:off x="3670499" y="939756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プリントするか、織るか？</a:t>
            </a:r>
          </a:p>
        </p:txBody>
      </p:sp>
      <p:sp>
        <p:nvSpPr>
          <p:cNvPr id="93" name="タイトル 1">
            <a:extLst>
              <a:ext uri="{FF2B5EF4-FFF2-40B4-BE49-F238E27FC236}">
                <a16:creationId xmlns:a16="http://schemas.microsoft.com/office/drawing/2014/main" id="{44764CF5-AF4F-3E68-05E9-265284738671}"/>
              </a:ext>
            </a:extLst>
          </p:cNvPr>
          <p:cNvSpPr txBox="1">
            <a:spLocks/>
          </p:cNvSpPr>
          <p:nvPr/>
        </p:nvSpPr>
        <p:spPr>
          <a:xfrm>
            <a:off x="3289863" y="4136620"/>
            <a:ext cx="1260431" cy="4239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色数は？</a:t>
            </a:r>
          </a:p>
        </p:txBody>
      </p:sp>
      <p:sp>
        <p:nvSpPr>
          <p:cNvPr id="96" name="タイトル 1">
            <a:extLst>
              <a:ext uri="{FF2B5EF4-FFF2-40B4-BE49-F238E27FC236}">
                <a16:creationId xmlns:a16="http://schemas.microsoft.com/office/drawing/2014/main" id="{96E49B87-6E4D-AB84-1155-52BFE6D8CBBC}"/>
              </a:ext>
            </a:extLst>
          </p:cNvPr>
          <p:cNvSpPr txBox="1">
            <a:spLocks/>
          </p:cNvSpPr>
          <p:nvPr/>
        </p:nvSpPr>
        <p:spPr>
          <a:xfrm>
            <a:off x="2445609" y="3023176"/>
            <a:ext cx="1260431" cy="4239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価格は？</a:t>
            </a:r>
          </a:p>
        </p:txBody>
      </p:sp>
      <p:sp>
        <p:nvSpPr>
          <p:cNvPr id="97" name="タイトル 1">
            <a:extLst>
              <a:ext uri="{FF2B5EF4-FFF2-40B4-BE49-F238E27FC236}">
                <a16:creationId xmlns:a16="http://schemas.microsoft.com/office/drawing/2014/main" id="{891E177B-DCFC-9214-7D95-3217A3EA28DF}"/>
              </a:ext>
            </a:extLst>
          </p:cNvPr>
          <p:cNvSpPr txBox="1">
            <a:spLocks/>
          </p:cNvSpPr>
          <p:nvPr/>
        </p:nvSpPr>
        <p:spPr>
          <a:xfrm>
            <a:off x="4364767" y="4745778"/>
            <a:ext cx="2029871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フルカラー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（写真・グラデーション）</a:t>
            </a: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49090A49-77B7-749D-11CF-1D1A76C5C9F0}"/>
              </a:ext>
            </a:extLst>
          </p:cNvPr>
          <p:cNvCxnSpPr>
            <a:cxnSpLocks/>
            <a:stCxn id="92" idx="2"/>
            <a:endCxn id="84" idx="0"/>
          </p:cNvCxnSpPr>
          <p:nvPr/>
        </p:nvCxnSpPr>
        <p:spPr>
          <a:xfrm flipH="1">
            <a:off x="3788391" y="1197125"/>
            <a:ext cx="2025582" cy="8359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D399FECA-41A4-F36F-A4DF-51C7676AB82C}"/>
              </a:ext>
            </a:extLst>
          </p:cNvPr>
          <p:cNvCxnSpPr>
            <a:cxnSpLocks/>
            <a:stCxn id="96" idx="2"/>
            <a:endCxn id="93" idx="0"/>
          </p:cNvCxnSpPr>
          <p:nvPr/>
        </p:nvCxnSpPr>
        <p:spPr>
          <a:xfrm>
            <a:off x="3075825" y="3447166"/>
            <a:ext cx="844254" cy="6894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>
            <a:extLst>
              <a:ext uri="{FF2B5EF4-FFF2-40B4-BE49-F238E27FC236}">
                <a16:creationId xmlns:a16="http://schemas.microsoft.com/office/drawing/2014/main" id="{A46F8685-E0EE-C33F-49AA-FED4EF596DE1}"/>
              </a:ext>
            </a:extLst>
          </p:cNvPr>
          <p:cNvCxnSpPr>
            <a:cxnSpLocks/>
            <a:stCxn id="96" idx="2"/>
            <a:endCxn id="11" idx="0"/>
          </p:cNvCxnSpPr>
          <p:nvPr/>
        </p:nvCxnSpPr>
        <p:spPr>
          <a:xfrm flipH="1">
            <a:off x="1226906" y="3447166"/>
            <a:ext cx="1848919" cy="25201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>
            <a:extLst>
              <a:ext uri="{FF2B5EF4-FFF2-40B4-BE49-F238E27FC236}">
                <a16:creationId xmlns:a16="http://schemas.microsoft.com/office/drawing/2014/main" id="{C31839C3-C06A-4FAD-FD17-8A35AE5AFEC5}"/>
              </a:ext>
            </a:extLst>
          </p:cNvPr>
          <p:cNvCxnSpPr>
            <a:cxnSpLocks/>
            <a:stCxn id="93" idx="2"/>
            <a:endCxn id="6" idx="0"/>
          </p:cNvCxnSpPr>
          <p:nvPr/>
        </p:nvCxnSpPr>
        <p:spPr>
          <a:xfrm flipH="1">
            <a:off x="3072227" y="4560610"/>
            <a:ext cx="847852" cy="14067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直線矢印コネクタ 142">
            <a:extLst>
              <a:ext uri="{FF2B5EF4-FFF2-40B4-BE49-F238E27FC236}">
                <a16:creationId xmlns:a16="http://schemas.microsoft.com/office/drawing/2014/main" id="{7281350D-92ED-AC4D-4C88-2EB220720DC7}"/>
              </a:ext>
            </a:extLst>
          </p:cNvPr>
          <p:cNvCxnSpPr>
            <a:cxnSpLocks/>
            <a:stCxn id="93" idx="2"/>
            <a:endCxn id="9" idx="0"/>
          </p:cNvCxnSpPr>
          <p:nvPr/>
        </p:nvCxnSpPr>
        <p:spPr>
          <a:xfrm>
            <a:off x="3920079" y="4560610"/>
            <a:ext cx="989205" cy="14067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タイトル 1">
            <a:extLst>
              <a:ext uri="{FF2B5EF4-FFF2-40B4-BE49-F238E27FC236}">
                <a16:creationId xmlns:a16="http://schemas.microsoft.com/office/drawing/2014/main" id="{C8E05D77-059B-EA52-99E5-CD92575A8BBF}"/>
              </a:ext>
            </a:extLst>
          </p:cNvPr>
          <p:cNvSpPr txBox="1">
            <a:spLocks/>
          </p:cNvSpPr>
          <p:nvPr/>
        </p:nvSpPr>
        <p:spPr>
          <a:xfrm>
            <a:off x="2738958" y="4930444"/>
            <a:ext cx="821207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色以内</a:t>
            </a:r>
          </a:p>
        </p:txBody>
      </p:sp>
      <p:cxnSp>
        <p:nvCxnSpPr>
          <p:cNvPr id="169" name="直線矢印コネクタ 168">
            <a:extLst>
              <a:ext uri="{FF2B5EF4-FFF2-40B4-BE49-F238E27FC236}">
                <a16:creationId xmlns:a16="http://schemas.microsoft.com/office/drawing/2014/main" id="{AD7A58EA-B7F0-70A6-8E51-47563A18035E}"/>
              </a:ext>
            </a:extLst>
          </p:cNvPr>
          <p:cNvCxnSpPr>
            <a:cxnSpLocks/>
            <a:stCxn id="84" idx="2"/>
            <a:endCxn id="96" idx="0"/>
          </p:cNvCxnSpPr>
          <p:nvPr/>
        </p:nvCxnSpPr>
        <p:spPr>
          <a:xfrm flipH="1">
            <a:off x="3075825" y="2465095"/>
            <a:ext cx="712566" cy="558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1CFD3E38-792D-CA70-2812-2CD75CB012D8}"/>
              </a:ext>
            </a:extLst>
          </p:cNvPr>
          <p:cNvCxnSpPr>
            <a:cxnSpLocks/>
            <a:stCxn id="92" idx="2"/>
            <a:endCxn id="91" idx="0"/>
          </p:cNvCxnSpPr>
          <p:nvPr/>
        </p:nvCxnSpPr>
        <p:spPr>
          <a:xfrm>
            <a:off x="5813973" y="1197125"/>
            <a:ext cx="1062907" cy="8359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タイトル 1">
            <a:extLst>
              <a:ext uri="{FF2B5EF4-FFF2-40B4-BE49-F238E27FC236}">
                <a16:creationId xmlns:a16="http://schemas.microsoft.com/office/drawing/2014/main" id="{CFCD219E-7F50-9BB7-DE15-A0DC0A4EB82A}"/>
              </a:ext>
            </a:extLst>
          </p:cNvPr>
          <p:cNvSpPr txBox="1">
            <a:spLocks/>
          </p:cNvSpPr>
          <p:nvPr/>
        </p:nvSpPr>
        <p:spPr>
          <a:xfrm>
            <a:off x="6824443" y="3630243"/>
            <a:ext cx="490988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安価</a:t>
            </a:r>
          </a:p>
        </p:txBody>
      </p:sp>
      <p:sp>
        <p:nvSpPr>
          <p:cNvPr id="202" name="タイトル 1">
            <a:extLst>
              <a:ext uri="{FF2B5EF4-FFF2-40B4-BE49-F238E27FC236}">
                <a16:creationId xmlns:a16="http://schemas.microsoft.com/office/drawing/2014/main" id="{623A5420-9334-807F-018C-2F89717CBC72}"/>
              </a:ext>
            </a:extLst>
          </p:cNvPr>
          <p:cNvSpPr txBox="1">
            <a:spLocks/>
          </p:cNvSpPr>
          <p:nvPr/>
        </p:nvSpPr>
        <p:spPr>
          <a:xfrm>
            <a:off x="6807023" y="3023176"/>
            <a:ext cx="1260431" cy="4239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価格は？</a:t>
            </a:r>
          </a:p>
        </p:txBody>
      </p:sp>
      <p:cxnSp>
        <p:nvCxnSpPr>
          <p:cNvPr id="203" name="直線矢印コネクタ 202">
            <a:extLst>
              <a:ext uri="{FF2B5EF4-FFF2-40B4-BE49-F238E27FC236}">
                <a16:creationId xmlns:a16="http://schemas.microsoft.com/office/drawing/2014/main" id="{0FE7E9DE-D7D1-9DA0-B8CB-869038A633AC}"/>
              </a:ext>
            </a:extLst>
          </p:cNvPr>
          <p:cNvCxnSpPr>
            <a:cxnSpLocks/>
            <a:stCxn id="91" idx="2"/>
            <a:endCxn id="202" idx="0"/>
          </p:cNvCxnSpPr>
          <p:nvPr/>
        </p:nvCxnSpPr>
        <p:spPr>
          <a:xfrm>
            <a:off x="6876880" y="2465095"/>
            <a:ext cx="560359" cy="558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直線矢印コネクタ 206">
            <a:extLst>
              <a:ext uri="{FF2B5EF4-FFF2-40B4-BE49-F238E27FC236}">
                <a16:creationId xmlns:a16="http://schemas.microsoft.com/office/drawing/2014/main" id="{6917C833-7DE1-F712-78D7-5E0A84D2EF2E}"/>
              </a:ext>
            </a:extLst>
          </p:cNvPr>
          <p:cNvCxnSpPr>
            <a:cxnSpLocks/>
            <a:stCxn id="202" idx="2"/>
            <a:endCxn id="5" idx="0"/>
          </p:cNvCxnSpPr>
          <p:nvPr/>
        </p:nvCxnSpPr>
        <p:spPr>
          <a:xfrm flipH="1">
            <a:off x="6802467" y="3447166"/>
            <a:ext cx="634772" cy="2546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直線矢印コネクタ 209">
            <a:extLst>
              <a:ext uri="{FF2B5EF4-FFF2-40B4-BE49-F238E27FC236}">
                <a16:creationId xmlns:a16="http://schemas.microsoft.com/office/drawing/2014/main" id="{5F54922B-4CB1-1118-4852-A20854D08C19}"/>
              </a:ext>
            </a:extLst>
          </p:cNvPr>
          <p:cNvCxnSpPr>
            <a:cxnSpLocks/>
            <a:stCxn id="202" idx="2"/>
            <a:endCxn id="226" idx="0"/>
          </p:cNvCxnSpPr>
          <p:nvPr/>
        </p:nvCxnSpPr>
        <p:spPr>
          <a:xfrm>
            <a:off x="7437239" y="3447166"/>
            <a:ext cx="1440291" cy="6894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1" name="タイトル 1">
            <a:extLst>
              <a:ext uri="{FF2B5EF4-FFF2-40B4-BE49-F238E27FC236}">
                <a16:creationId xmlns:a16="http://schemas.microsoft.com/office/drawing/2014/main" id="{2CAFD0CF-4342-73CA-95B9-5A3EAD077FD2}"/>
              </a:ext>
            </a:extLst>
          </p:cNvPr>
          <p:cNvSpPr txBox="1">
            <a:spLocks/>
          </p:cNvSpPr>
          <p:nvPr/>
        </p:nvSpPr>
        <p:spPr>
          <a:xfrm>
            <a:off x="8369122" y="3630243"/>
            <a:ext cx="1260431" cy="25736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高価（高品質）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26" name="タイトル 1">
            <a:extLst>
              <a:ext uri="{FF2B5EF4-FFF2-40B4-BE49-F238E27FC236}">
                <a16:creationId xmlns:a16="http://schemas.microsoft.com/office/drawing/2014/main" id="{6B7E4B3B-29F5-D044-AFC5-F5F99683E8D4}"/>
              </a:ext>
            </a:extLst>
          </p:cNvPr>
          <p:cNvSpPr txBox="1">
            <a:spLocks/>
          </p:cNvSpPr>
          <p:nvPr/>
        </p:nvSpPr>
        <p:spPr>
          <a:xfrm>
            <a:off x="8247314" y="4136620"/>
            <a:ext cx="1260431" cy="4239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色数は？</a:t>
            </a:r>
          </a:p>
        </p:txBody>
      </p:sp>
      <p:cxnSp>
        <p:nvCxnSpPr>
          <p:cNvPr id="227" name="直線矢印コネクタ 226">
            <a:extLst>
              <a:ext uri="{FF2B5EF4-FFF2-40B4-BE49-F238E27FC236}">
                <a16:creationId xmlns:a16="http://schemas.microsoft.com/office/drawing/2014/main" id="{84536C65-0615-C024-BF6A-7C3EA51CD53C}"/>
              </a:ext>
            </a:extLst>
          </p:cNvPr>
          <p:cNvCxnSpPr>
            <a:cxnSpLocks/>
            <a:stCxn id="226" idx="2"/>
            <a:endCxn id="3" idx="0"/>
          </p:cNvCxnSpPr>
          <p:nvPr/>
        </p:nvCxnSpPr>
        <p:spPr>
          <a:xfrm>
            <a:off x="8877530" y="4560610"/>
            <a:ext cx="1667535" cy="14111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直線矢印コネクタ 230">
            <a:extLst>
              <a:ext uri="{FF2B5EF4-FFF2-40B4-BE49-F238E27FC236}">
                <a16:creationId xmlns:a16="http://schemas.microsoft.com/office/drawing/2014/main" id="{EC13C508-5E82-285E-5252-81D87FEB4E93}"/>
              </a:ext>
            </a:extLst>
          </p:cNvPr>
          <p:cNvCxnSpPr>
            <a:cxnSpLocks/>
            <a:stCxn id="226" idx="2"/>
            <a:endCxn id="4" idx="0"/>
          </p:cNvCxnSpPr>
          <p:nvPr/>
        </p:nvCxnSpPr>
        <p:spPr>
          <a:xfrm flipH="1">
            <a:off x="8574775" y="4560610"/>
            <a:ext cx="302755" cy="14111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0" name="タイトル 1">
            <a:extLst>
              <a:ext uri="{FF2B5EF4-FFF2-40B4-BE49-F238E27FC236}">
                <a16:creationId xmlns:a16="http://schemas.microsoft.com/office/drawing/2014/main" id="{EFB26D08-E93D-6A48-E15E-13E7561B0D22}"/>
              </a:ext>
            </a:extLst>
          </p:cNvPr>
          <p:cNvSpPr txBox="1">
            <a:spLocks/>
          </p:cNvSpPr>
          <p:nvPr/>
        </p:nvSpPr>
        <p:spPr>
          <a:xfrm>
            <a:off x="8634915" y="5105750"/>
            <a:ext cx="952653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2〜3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（白含む）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261" name="直線矢印コネクタ 260">
            <a:extLst>
              <a:ext uri="{FF2B5EF4-FFF2-40B4-BE49-F238E27FC236}">
                <a16:creationId xmlns:a16="http://schemas.microsoft.com/office/drawing/2014/main" id="{40EAD41D-ADEE-51BD-BAC3-62240CE3EE3E}"/>
              </a:ext>
            </a:extLst>
          </p:cNvPr>
          <p:cNvCxnSpPr>
            <a:cxnSpLocks/>
            <a:stCxn id="92" idx="2"/>
            <a:endCxn id="14" idx="0"/>
          </p:cNvCxnSpPr>
          <p:nvPr/>
        </p:nvCxnSpPr>
        <p:spPr>
          <a:xfrm>
            <a:off x="5813973" y="1197125"/>
            <a:ext cx="3887787" cy="83597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タイトル 1">
            <a:extLst>
              <a:ext uri="{FF2B5EF4-FFF2-40B4-BE49-F238E27FC236}">
                <a16:creationId xmlns:a16="http://schemas.microsoft.com/office/drawing/2014/main" id="{5F75A55D-BFF7-F2B8-0629-5FB60DEC33A9}"/>
              </a:ext>
            </a:extLst>
          </p:cNvPr>
          <p:cNvSpPr txBox="1">
            <a:spLocks/>
          </p:cNvSpPr>
          <p:nvPr/>
        </p:nvSpPr>
        <p:spPr>
          <a:xfrm>
            <a:off x="714330" y="5153483"/>
            <a:ext cx="821207" cy="4420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36000" rIns="91440" bIns="3600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色数</a:t>
            </a:r>
            <a:b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10</a:t>
            </a: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色以内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472C5554-4DEA-7C75-320B-CC3A9A7CC154}"/>
              </a:ext>
            </a:extLst>
          </p:cNvPr>
          <p:cNvSpPr txBox="1">
            <a:spLocks/>
          </p:cNvSpPr>
          <p:nvPr/>
        </p:nvSpPr>
        <p:spPr>
          <a:xfrm>
            <a:off x="7905053" y="6600631"/>
            <a:ext cx="4286947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" altLang="ja-JP" sz="900" dirty="0">
                <a:latin typeface="+mn-lt"/>
              </a:rPr>
              <a:t>©NIIDA BUSSAN </a:t>
            </a:r>
            <a:r>
              <a:rPr lang="en" altLang="ja-JP" sz="900" dirty="0" err="1">
                <a:latin typeface="+mn-lt"/>
              </a:rPr>
              <a:t>co.,ltd</a:t>
            </a:r>
            <a:r>
              <a:rPr lang="en" altLang="ja-JP" sz="900" dirty="0">
                <a:latin typeface="+mn-lt"/>
              </a:rPr>
              <a:t>. All Rights </a:t>
            </a:r>
            <a:r>
              <a:rPr lang="en" altLang="ja-JP" sz="900" dirty="0" err="1">
                <a:latin typeface="+mn-lt"/>
              </a:rPr>
              <a:t>Reseved</a:t>
            </a:r>
            <a:r>
              <a:rPr lang="en" altLang="ja-JP" sz="900" dirty="0">
                <a:latin typeface="+mn-lt"/>
              </a:rPr>
              <a:t>.</a:t>
            </a:r>
            <a:endParaRPr lang="ja-JP" altLang="en-US" sz="900" b="1">
              <a:latin typeface="+mn-lt"/>
              <a:ea typeface="Yu Gothic" panose="020B0400000000000000" pitchFamily="34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2924EF21-67F1-3C84-05B0-0E09F16A228E}"/>
              </a:ext>
            </a:extLst>
          </p:cNvPr>
          <p:cNvSpPr txBox="1">
            <a:spLocks/>
          </p:cNvSpPr>
          <p:nvPr/>
        </p:nvSpPr>
        <p:spPr>
          <a:xfrm>
            <a:off x="7871312" y="1288355"/>
            <a:ext cx="1723678" cy="257369"/>
          </a:xfrm>
          <a:prstGeom prst="rect">
            <a:avLst/>
          </a:prstGeom>
          <a:noFill/>
        </p:spPr>
        <p:txBody>
          <a:bodyPr vert="horz" wrap="none" lIns="90000" tIns="36000" rIns="91440" bIns="360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既製品へ後加工</a:t>
            </a:r>
          </a:p>
        </p:txBody>
      </p:sp>
    </p:spTree>
    <p:extLst>
      <p:ext uri="{BB962C8B-B14F-4D97-AF65-F5344CB8AC3E}">
        <p14:creationId xmlns:p14="http://schemas.microsoft.com/office/powerpoint/2010/main" val="1230346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787</Words>
  <Application>Microsoft Macintosh PowerPoint</Application>
  <PresentationFormat>ワイド画面</PresentationFormat>
  <Paragraphs>161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游ゴシック</vt:lpstr>
      <vt:lpstr>游ゴシック Light</vt:lpstr>
      <vt:lpstr>Yu Gothic Medium</vt:lpstr>
      <vt:lpstr>Arial</vt:lpstr>
      <vt:lpstr>Office テーマ</vt:lpstr>
      <vt:lpstr>PowerPoint プレゼンテーション</vt:lpstr>
      <vt:lpstr>オリジナルタオル完成までの7ステップ</vt:lpstr>
      <vt:lpstr>オリジナルタオル製作の目的を整理するワークシート</vt:lpstr>
      <vt:lpstr>オリジナルタオル製作の目的を整理するワークシート（記入例）</vt:lpstr>
      <vt:lpstr>オリジナルタオル製作の目的を整理するワークシート</vt:lpstr>
      <vt:lpstr>オリジナルタオル製作の目的を整理するワークシート（記入例）</vt:lpstr>
      <vt:lpstr>PowerPoint プレゼンテーション</vt:lpstr>
      <vt:lpstr>タオル製法分類ツリー（ロット分類）</vt:lpstr>
      <vt:lpstr>タオル製法分類ツリー（価格分類）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岡田</dc:creator>
  <cp:lastModifiedBy>岡田</cp:lastModifiedBy>
  <cp:revision>15</cp:revision>
  <dcterms:created xsi:type="dcterms:W3CDTF">2025-09-21T20:54:19Z</dcterms:created>
  <dcterms:modified xsi:type="dcterms:W3CDTF">2025-12-19T10:01:41Z</dcterms:modified>
</cp:coreProperties>
</file>